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3.xml" ContentType="application/vnd.openxmlformats-officedocument.presentationml.slide+xml"/>
  <Override PartName="/ppt/notesSlides/notesSlide34.xml" ContentType="application/vnd.openxmlformats-officedocument.presentationml.notes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Default Extension="gif" ContentType="image/gif"/>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notesSlides/notesSlide35.xml" ContentType="application/vnd.openxmlformats-officedocument.presentationml.notes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notesSlides/notesSlide42.xml" ContentType="application/vnd.openxmlformats-officedocument.presentationml.notesSlide+xml"/>
  <Override PartName="/ppt/slides/slide28.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slides/slide31.xml" ContentType="application/vnd.openxmlformats-officedocument.presentationml.slide+xml"/>
  <Override PartName="/ppt/notesSlides/notesSlide9.xml" ContentType="application/vnd.openxmlformats-officedocument.presentationml.notesSlide+xml"/>
  <Default Extension="emf" ContentType="image/x-emf"/>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12.xml" ContentType="application/vnd.openxmlformats-officedocument.presentationml.slideLayout+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notesSlides/notesSlide43.xml" ContentType="application/vnd.openxmlformats-officedocument.presentationml.notes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47.xml" ContentType="application/vnd.openxmlformats-officedocument.presentationml.notesSlide+xml"/>
  <Override PartName="/ppt/slides/slide2.xml" ContentType="application/vnd.openxmlformats-officedocument.presentationml.slide+xml"/>
  <Override PartName="/ppt/notesSlides/notesSlide33.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0.xml" ContentType="application/vnd.openxmlformats-officedocument.presentationml.notes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9"/>
  </p:notesMasterIdLst>
  <p:sldIdLst>
    <p:sldId id="268" r:id="rId2"/>
    <p:sldId id="314" r:id="rId3"/>
    <p:sldId id="315" r:id="rId4"/>
    <p:sldId id="313" r:id="rId5"/>
    <p:sldId id="316" r:id="rId6"/>
    <p:sldId id="287" r:id="rId7"/>
    <p:sldId id="261" r:id="rId8"/>
    <p:sldId id="288" r:id="rId9"/>
    <p:sldId id="290" r:id="rId10"/>
    <p:sldId id="318" r:id="rId11"/>
    <p:sldId id="285" r:id="rId12"/>
    <p:sldId id="291" r:id="rId13"/>
    <p:sldId id="301" r:id="rId14"/>
    <p:sldId id="302" r:id="rId15"/>
    <p:sldId id="300" r:id="rId16"/>
    <p:sldId id="303" r:id="rId17"/>
    <p:sldId id="305" r:id="rId18"/>
    <p:sldId id="304" r:id="rId19"/>
    <p:sldId id="306" r:id="rId20"/>
    <p:sldId id="307" r:id="rId21"/>
    <p:sldId id="308" r:id="rId22"/>
    <p:sldId id="310" r:id="rId23"/>
    <p:sldId id="309" r:id="rId24"/>
    <p:sldId id="292" r:id="rId25"/>
    <p:sldId id="263" r:id="rId26"/>
    <p:sldId id="317" r:id="rId27"/>
    <p:sldId id="264" r:id="rId28"/>
    <p:sldId id="274" r:id="rId29"/>
    <p:sldId id="265" r:id="rId30"/>
    <p:sldId id="273" r:id="rId31"/>
    <p:sldId id="266" r:id="rId32"/>
    <p:sldId id="262" r:id="rId33"/>
    <p:sldId id="267" r:id="rId34"/>
    <p:sldId id="275" r:id="rId35"/>
    <p:sldId id="293" r:id="rId36"/>
    <p:sldId id="286" r:id="rId37"/>
    <p:sldId id="270" r:id="rId38"/>
    <p:sldId id="294" r:id="rId39"/>
    <p:sldId id="296" r:id="rId40"/>
    <p:sldId id="297" r:id="rId41"/>
    <p:sldId id="319" r:id="rId42"/>
    <p:sldId id="295" r:id="rId43"/>
    <p:sldId id="269" r:id="rId44"/>
    <p:sldId id="312" r:id="rId45"/>
    <p:sldId id="299" r:id="rId46"/>
    <p:sldId id="298" r:id="rId47"/>
    <p:sldId id="311"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FF6600"/>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horzBarState="maximized">
    <p:restoredLeft sz="13130" autoAdjust="0"/>
    <p:restoredTop sz="94660"/>
  </p:normalViewPr>
  <p:slideViewPr>
    <p:cSldViewPr snapToGrid="0" snapToObjects="1">
      <p:cViewPr varScale="1">
        <p:scale>
          <a:sx n="97" d="100"/>
          <a:sy n="97" d="100"/>
        </p:scale>
        <p:origin x="-760" y="-10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D4D836-C075-7546-A7A9-66A13347E04B}" type="datetimeFigureOut">
              <a:rPr lang="en-US" smtClean="0"/>
              <a:pPr/>
              <a:t>3/6/13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3123BF-3D3B-7848-89AA-48DFB38F4FCF}" type="slidenum">
              <a:rPr lang="en-US" smtClean="0"/>
              <a:pPr/>
              <a:t>‹#›</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60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10</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11</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12</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13</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14</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15</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16</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17</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18</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19</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20</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21</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22</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23</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24</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25</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26</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27</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28</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29</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30</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31</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32</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33</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34</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35</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36</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37</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38</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39</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40</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41</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42</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43</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44</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45</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46</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47</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5</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6</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7</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8</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C7A9F7-C4E0-E04F-8AAB-195F0302ADB2}" type="slidenum">
              <a:rPr lang="en-US"/>
              <a:pPr/>
              <a:t>9</a:t>
            </a:fld>
            <a:endParaRPr lang="en-US" dirty="0"/>
          </a:p>
        </p:txBody>
      </p:sp>
      <p:sp>
        <p:nvSpPr>
          <p:cNvPr id="349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49187"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prstTxWarp prst="textNoShape">
              <a:avLst/>
            </a:prstTxWarp>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dirty="0"/>
          </a:p>
        </p:txBody>
      </p:sp>
      <p:sp>
        <p:nvSpPr>
          <p:cNvPr id="6" name="Slide Number Placeholder 5"/>
          <p:cNvSpPr>
            <a:spLocks noGrp="1"/>
          </p:cNvSpPr>
          <p:nvPr>
            <p:ph type="sldNum" sz="quarter" idx="11"/>
          </p:nvPr>
        </p:nvSpPr>
        <p:spPr>
          <a:xfrm>
            <a:off x="6553200" y="6245225"/>
            <a:ext cx="2133600" cy="476250"/>
          </a:xfrm>
        </p:spPr>
        <p:txBody>
          <a:bodyPr/>
          <a:lstStyle>
            <a:lvl1pPr>
              <a:defRPr smtClean="0"/>
            </a:lvl1pPr>
          </a:lstStyle>
          <a:p>
            <a:fld id="{8F260BAB-FFD3-8C4F-ADD7-BE6982F66FF4}"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4461955-F72C-9346-9D57-0F2EB31CE20B}" type="datetimeFigureOut">
              <a:rPr lang="en-US" smtClean="0"/>
              <a:pPr/>
              <a:t>3/6/13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DD45A4B-9D05-2E4D-B334-7FEBCF65DA2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61955-F72C-9346-9D57-0F2EB31CE20B}" type="datetimeFigureOut">
              <a:rPr lang="en-US" smtClean="0"/>
              <a:pPr/>
              <a:t>3/6/13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45A4B-9D05-2E4D-B334-7FEBCF65DA2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gif"/><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30.gif"/><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44.jpe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4" Type="http://schemas.openxmlformats.org/officeDocument/2006/relationships/hyperlink" Target="mailto:jcooke@astro.swin.edu.au" TargetMode="External"/><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52.jpeg"/></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4" Type="http://schemas.openxmlformats.org/officeDocument/2006/relationships/image" Target="../media/image54.jpeg"/><Relationship Id="rId5" Type="http://schemas.openxmlformats.org/officeDocument/2006/relationships/image" Target="../media/image44.jpe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gif"/><Relationship Id="rId5" Type="http://schemas.openxmlformats.org/officeDocument/2006/relationships/image" Target="../media/image9.gif"/><Relationship Id="rId6"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3" descr="C:\Documents and Settings\jeff\My Documents\My Pictures\keck-moonlight.jpg"/>
          <p:cNvPicPr>
            <a:picLocks noGrp="1" noChangeAspect="1" noChangeArrowheads="1"/>
          </p:cNvPicPr>
          <p:nvPr>
            <p:ph type="body" idx="1"/>
          </p:nvPr>
        </p:nvPicPr>
        <p:blipFill>
          <a:blip r:embed="rId3"/>
          <a:srcRect b="6339"/>
          <a:stretch>
            <a:fillRect/>
          </a:stretch>
        </p:blipFill>
        <p:spPr>
          <a:xfrm>
            <a:off x="0" y="0"/>
            <a:ext cx="9144000" cy="6858000"/>
          </a:xfrm>
          <a:noFill/>
          <a:ln/>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bg1"/>
                </a:solidFill>
                <a:ea typeface="Dotum" pitchFamily="34" charset="-127"/>
                <a:cs typeface="Tahoma" charset="0"/>
              </a:rPr>
              <a:t>How NOT to write a Keck proposal</a:t>
            </a:r>
            <a:endParaRPr lang="en-US" sz="2800" b="1" i="0" dirty="0">
              <a:solidFill>
                <a:schemeClr val="bg1"/>
              </a:solidFill>
              <a:ea typeface="Dotum" pitchFamily="34" charset="-127"/>
              <a:cs typeface="Tahoma" charset="0"/>
            </a:endParaRPr>
          </a:p>
        </p:txBody>
      </p:sp>
      <p:sp>
        <p:nvSpPr>
          <p:cNvPr id="4" name="TextBox 3"/>
          <p:cNvSpPr txBox="1"/>
          <p:nvPr/>
        </p:nvSpPr>
        <p:spPr>
          <a:xfrm>
            <a:off x="4112222" y="6128007"/>
            <a:ext cx="4626950" cy="369332"/>
          </a:xfrm>
          <a:prstGeom prst="rect">
            <a:avLst/>
          </a:prstGeom>
          <a:noFill/>
        </p:spPr>
        <p:txBody>
          <a:bodyPr wrap="none" rtlCol="0">
            <a:spAutoFit/>
          </a:bodyPr>
          <a:lstStyle/>
          <a:p>
            <a:r>
              <a:rPr lang="en-US" dirty="0" smtClean="0">
                <a:solidFill>
                  <a:srgbClr val="FFFFFF"/>
                </a:solidFill>
              </a:rPr>
              <a:t>Swinburne Keck Technical Secretary: Jeff Cooke</a:t>
            </a:r>
            <a:endParaRPr lang="en-US" dirty="0">
              <a:solidFill>
                <a:srgbClr val="FFFFFF"/>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9" name="TextBox 8"/>
          <p:cNvSpPr txBox="1"/>
          <p:nvPr/>
        </p:nvSpPr>
        <p:spPr>
          <a:xfrm>
            <a:off x="1950894" y="6363701"/>
            <a:ext cx="5473073" cy="369332"/>
          </a:xfrm>
          <a:prstGeom prst="rect">
            <a:avLst/>
          </a:prstGeom>
          <a:noFill/>
        </p:spPr>
        <p:txBody>
          <a:bodyPr wrap="none" rtlCol="0">
            <a:spAutoFit/>
          </a:bodyPr>
          <a:lstStyle/>
          <a:p>
            <a:r>
              <a:rPr lang="en-US" b="1" dirty="0" smtClean="0">
                <a:solidFill>
                  <a:srgbClr val="000000"/>
                </a:solidFill>
              </a:rPr>
              <a:t>http://astronomy.swin.edu.au/research/keck/cfp.html</a:t>
            </a:r>
            <a:endParaRPr lang="en-US" b="1" dirty="0">
              <a:solidFill>
                <a:srgbClr val="000000"/>
              </a:solidFill>
            </a:endParaRPr>
          </a:p>
        </p:txBody>
      </p:sp>
      <p:pic>
        <p:nvPicPr>
          <p:cNvPr id="11" name="Picture 10" descr="Screen shot 2013-03-04 at 4.54.50 PM.png"/>
          <p:cNvPicPr>
            <a:picLocks noChangeAspect="1"/>
          </p:cNvPicPr>
          <p:nvPr/>
        </p:nvPicPr>
        <p:blipFill>
          <a:blip r:embed="rId3"/>
          <a:stretch>
            <a:fillRect/>
          </a:stretch>
        </p:blipFill>
        <p:spPr>
          <a:xfrm>
            <a:off x="0" y="822289"/>
            <a:ext cx="9144000" cy="5606241"/>
          </a:xfrm>
          <a:prstGeom prst="rect">
            <a:avLst/>
          </a:prstGeom>
        </p:spPr>
      </p:pic>
      <p:pic>
        <p:nvPicPr>
          <p:cNvPr id="6" name="Picture 5" descr="Screen shot 2013-03-04 at 4.54.50 PM.png"/>
          <p:cNvPicPr>
            <a:picLocks noChangeAspect="1"/>
          </p:cNvPicPr>
          <p:nvPr/>
        </p:nvPicPr>
        <p:blipFill>
          <a:blip r:embed="rId3"/>
          <a:srcRect l="16948" t="73937" r="38663" b="8312"/>
          <a:stretch>
            <a:fillRect/>
          </a:stretch>
        </p:blipFill>
        <p:spPr>
          <a:xfrm>
            <a:off x="0" y="3602826"/>
            <a:ext cx="9144000" cy="2241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3" name="Picture 2" descr="Screen shot 2013-03-04 at 4.58.21 PM.png"/>
          <p:cNvPicPr>
            <a:picLocks noChangeAspect="1"/>
          </p:cNvPicPr>
          <p:nvPr/>
        </p:nvPicPr>
        <p:blipFill>
          <a:blip r:embed="rId3"/>
          <a:stretch>
            <a:fillRect/>
          </a:stretch>
        </p:blipFill>
        <p:spPr>
          <a:xfrm>
            <a:off x="0" y="986439"/>
            <a:ext cx="9144000" cy="5670761"/>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Inst-comparison.jpg"/>
          <p:cNvPicPr>
            <a:picLocks noChangeAspect="1"/>
          </p:cNvPicPr>
          <p:nvPr/>
        </p:nvPicPr>
        <p:blipFill>
          <a:blip r:embed="rId3"/>
          <a:stretch>
            <a:fillRect/>
          </a:stretch>
        </p:blipFill>
        <p:spPr>
          <a:xfrm>
            <a:off x="0" y="0"/>
            <a:ext cx="9144000" cy="686675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2121934" y="831445"/>
            <a:ext cx="4817473" cy="523220"/>
          </a:xfrm>
          <a:prstGeom prst="rect">
            <a:avLst/>
          </a:prstGeom>
          <a:noFill/>
        </p:spPr>
        <p:txBody>
          <a:bodyPr wrap="square" rtlCol="0">
            <a:spAutoFit/>
          </a:bodyPr>
          <a:lstStyle/>
          <a:p>
            <a:r>
              <a:rPr lang="en-US" sz="2800" b="1" dirty="0" smtClean="0">
                <a:solidFill>
                  <a:srgbClr val="660066"/>
                </a:solidFill>
              </a:rPr>
              <a:t>HIRES  (Keck I)   </a:t>
            </a:r>
            <a:r>
              <a:rPr lang="en-US" sz="2800" dirty="0" smtClean="0"/>
              <a:t>HIRESb; HIRESr </a:t>
            </a:r>
            <a:endParaRPr lang="en-US" sz="2800" dirty="0"/>
          </a:p>
        </p:txBody>
      </p:sp>
      <p:pic>
        <p:nvPicPr>
          <p:cNvPr id="6" name="Picture 5" descr="lightpath.jpg"/>
          <p:cNvPicPr preferRelativeResize="0">
            <a:picLocks/>
          </p:cNvPicPr>
          <p:nvPr/>
        </p:nvPicPr>
        <p:blipFill>
          <a:blip r:embed="rId3"/>
          <a:srcRect l="2577" t="4031" r="2058" b="3795"/>
          <a:stretch>
            <a:fillRect/>
          </a:stretch>
        </p:blipFill>
        <p:spPr>
          <a:xfrm>
            <a:off x="0" y="1407041"/>
            <a:ext cx="9144000" cy="5476866"/>
          </a:xfrm>
          <a:prstGeom prst="rect">
            <a:avLst/>
          </a:prstGeom>
        </p:spPr>
      </p:pic>
      <p:pic>
        <p:nvPicPr>
          <p:cNvPr id="8" name="Picture 7" descr="keck10m.gif"/>
          <p:cNvPicPr>
            <a:picLocks noChangeAspect="1"/>
          </p:cNvPicPr>
          <p:nvPr/>
        </p:nvPicPr>
        <p:blipFill>
          <a:blip r:embed="rId4"/>
          <a:stretch>
            <a:fillRect/>
          </a:stretch>
        </p:blipFill>
        <p:spPr>
          <a:xfrm>
            <a:off x="788276" y="0"/>
            <a:ext cx="7567448"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8" name="Picture 7" descr="hires.jpg"/>
          <p:cNvPicPr>
            <a:picLocks noChangeAspect="1"/>
          </p:cNvPicPr>
          <p:nvPr/>
        </p:nvPicPr>
        <p:blipFill>
          <a:blip r:embed="rId3"/>
          <a:stretch>
            <a:fillRect/>
          </a:stretch>
        </p:blipFill>
        <p:spPr>
          <a:xfrm>
            <a:off x="0" y="1407041"/>
            <a:ext cx="9144000" cy="5476865"/>
          </a:xfrm>
          <a:prstGeom prst="rect">
            <a:avLst/>
          </a:prstGeom>
        </p:spPr>
      </p:pic>
      <p:sp>
        <p:nvSpPr>
          <p:cNvPr id="6" name="TextBox 5"/>
          <p:cNvSpPr txBox="1"/>
          <p:nvPr/>
        </p:nvSpPr>
        <p:spPr>
          <a:xfrm>
            <a:off x="2121934" y="831445"/>
            <a:ext cx="4817473" cy="523220"/>
          </a:xfrm>
          <a:prstGeom prst="rect">
            <a:avLst/>
          </a:prstGeom>
          <a:noFill/>
        </p:spPr>
        <p:txBody>
          <a:bodyPr wrap="square" rtlCol="0">
            <a:spAutoFit/>
          </a:bodyPr>
          <a:lstStyle/>
          <a:p>
            <a:r>
              <a:rPr lang="en-US" sz="2800" b="1" dirty="0" smtClean="0">
                <a:solidFill>
                  <a:srgbClr val="660066"/>
                </a:solidFill>
              </a:rPr>
              <a:t>HIRES  (Keck I)   </a:t>
            </a:r>
            <a:r>
              <a:rPr lang="en-US" sz="2800" dirty="0" smtClean="0"/>
              <a:t>HIRESb; HIRESr </a:t>
            </a: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995086" y="831445"/>
            <a:ext cx="7358407" cy="523220"/>
          </a:xfrm>
          <a:prstGeom prst="rect">
            <a:avLst/>
          </a:prstGeom>
          <a:noFill/>
        </p:spPr>
        <p:txBody>
          <a:bodyPr wrap="square" rtlCol="0">
            <a:spAutoFit/>
          </a:bodyPr>
          <a:lstStyle/>
          <a:p>
            <a:r>
              <a:rPr lang="en-US" sz="2800" b="1" dirty="0" smtClean="0">
                <a:solidFill>
                  <a:srgbClr val="660066"/>
                </a:solidFill>
              </a:rPr>
              <a:t>LRIS  (Keck I)   </a:t>
            </a:r>
            <a:r>
              <a:rPr lang="en-US" sz="2800" dirty="0" err="1" smtClean="0">
                <a:solidFill>
                  <a:srgbClr val="000000"/>
                </a:solidFill>
              </a:rPr>
              <a:t>LRISb/r</a:t>
            </a:r>
            <a:r>
              <a:rPr lang="en-US" sz="2800" dirty="0" smtClean="0">
                <a:solidFill>
                  <a:srgbClr val="000000"/>
                </a:solidFill>
              </a:rPr>
              <a:t> MOS; LRISp; imager  ADC</a:t>
            </a:r>
            <a:endParaRPr lang="en-US" sz="2800" dirty="0">
              <a:solidFill>
                <a:srgbClr val="000000"/>
              </a:solidFill>
            </a:endParaRPr>
          </a:p>
        </p:txBody>
      </p:sp>
      <p:pic>
        <p:nvPicPr>
          <p:cNvPr id="6" name="Picture 5" descr="LRIS.jpg"/>
          <p:cNvPicPr>
            <a:picLocks noChangeAspect="1"/>
          </p:cNvPicPr>
          <p:nvPr/>
        </p:nvPicPr>
        <p:blipFill>
          <a:blip r:embed="rId3"/>
          <a:srcRect r="62055"/>
          <a:stretch>
            <a:fillRect/>
          </a:stretch>
        </p:blipFill>
        <p:spPr>
          <a:xfrm>
            <a:off x="0" y="1407042"/>
            <a:ext cx="3469712" cy="5469460"/>
          </a:xfrm>
          <a:prstGeom prst="rect">
            <a:avLst/>
          </a:prstGeom>
        </p:spPr>
      </p:pic>
      <p:pic>
        <p:nvPicPr>
          <p:cNvPr id="8" name="Picture 7" descr="LRIS.jpg"/>
          <p:cNvPicPr>
            <a:picLocks noChangeAspect="1"/>
          </p:cNvPicPr>
          <p:nvPr/>
        </p:nvPicPr>
        <p:blipFill>
          <a:blip r:embed="rId3"/>
          <a:srcRect l="38283" t="817" b="656"/>
          <a:stretch>
            <a:fillRect/>
          </a:stretch>
        </p:blipFill>
        <p:spPr>
          <a:xfrm>
            <a:off x="3469713" y="1407042"/>
            <a:ext cx="5674288" cy="54694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1270045" y="831445"/>
            <a:ext cx="6900144" cy="523220"/>
          </a:xfrm>
          <a:prstGeom prst="rect">
            <a:avLst/>
          </a:prstGeom>
          <a:noFill/>
        </p:spPr>
        <p:txBody>
          <a:bodyPr wrap="square" rtlCol="0">
            <a:spAutoFit/>
          </a:bodyPr>
          <a:lstStyle/>
          <a:p>
            <a:r>
              <a:rPr lang="en-US" sz="2800" b="1" dirty="0" smtClean="0">
                <a:solidFill>
                  <a:srgbClr val="660066"/>
                </a:solidFill>
              </a:rPr>
              <a:t>OSIRIS  (Keck I)   </a:t>
            </a:r>
            <a:r>
              <a:rPr lang="en-US" sz="2800" dirty="0" smtClean="0">
                <a:solidFill>
                  <a:srgbClr val="000000"/>
                </a:solidFill>
              </a:rPr>
              <a:t>OSIRIS IFU;</a:t>
            </a:r>
            <a:r>
              <a:rPr lang="en-US" sz="2800" b="1" dirty="0" smtClean="0">
                <a:solidFill>
                  <a:srgbClr val="660066"/>
                </a:solidFill>
              </a:rPr>
              <a:t> </a:t>
            </a:r>
            <a:r>
              <a:rPr lang="en-US" sz="2800" dirty="0" smtClean="0">
                <a:solidFill>
                  <a:srgbClr val="000000"/>
                </a:solidFill>
              </a:rPr>
              <a:t>OSIRIS NGS/LGS</a:t>
            </a:r>
            <a:endParaRPr lang="en-US" sz="2800" dirty="0">
              <a:solidFill>
                <a:srgbClr val="000000"/>
              </a:solidFill>
            </a:endParaRPr>
          </a:p>
        </p:txBody>
      </p:sp>
      <p:pic>
        <p:nvPicPr>
          <p:cNvPr id="10" name="Picture 9" descr="index.jpg"/>
          <p:cNvPicPr>
            <a:picLocks noChangeAspect="1"/>
          </p:cNvPicPr>
          <p:nvPr/>
        </p:nvPicPr>
        <p:blipFill>
          <a:blip r:embed="rId3"/>
          <a:stretch>
            <a:fillRect/>
          </a:stretch>
        </p:blipFill>
        <p:spPr>
          <a:xfrm>
            <a:off x="-1" y="1407040"/>
            <a:ext cx="5518255" cy="5450959"/>
          </a:xfrm>
          <a:prstGeom prst="rect">
            <a:avLst/>
          </a:prstGeom>
        </p:spPr>
      </p:pic>
      <p:pic>
        <p:nvPicPr>
          <p:cNvPr id="11" name="Picture 10" descr="Kecklaser.jpg"/>
          <p:cNvPicPr>
            <a:picLocks noChangeAspect="1"/>
          </p:cNvPicPr>
          <p:nvPr/>
        </p:nvPicPr>
        <p:blipFill>
          <a:blip r:embed="rId4"/>
          <a:srcRect b="11138"/>
          <a:stretch>
            <a:fillRect/>
          </a:stretch>
        </p:blipFill>
        <p:spPr>
          <a:xfrm>
            <a:off x="5508943" y="1407040"/>
            <a:ext cx="3635057" cy="5450959"/>
          </a:xfrm>
          <a:prstGeom prst="rect">
            <a:avLst/>
          </a:prstGeom>
        </p:spPr>
      </p:pic>
      <p:pic>
        <p:nvPicPr>
          <p:cNvPr id="6" name="Picture 5" descr="law.jpg"/>
          <p:cNvPicPr>
            <a:picLocks noChangeAspect="1"/>
          </p:cNvPicPr>
          <p:nvPr/>
        </p:nvPicPr>
        <p:blipFill>
          <a:blip r:embed="rId5"/>
          <a:srcRect l="3034" r="5644"/>
          <a:stretch>
            <a:fillRect/>
          </a:stretch>
        </p:blipFill>
        <p:spPr>
          <a:xfrm>
            <a:off x="13097" y="1407041"/>
            <a:ext cx="5495846" cy="54509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1513993" y="831445"/>
            <a:ext cx="6372883" cy="523220"/>
          </a:xfrm>
          <a:prstGeom prst="rect">
            <a:avLst/>
          </a:prstGeom>
          <a:noFill/>
        </p:spPr>
        <p:txBody>
          <a:bodyPr wrap="none" rtlCol="0">
            <a:spAutoFit/>
          </a:bodyPr>
          <a:lstStyle/>
          <a:p>
            <a:r>
              <a:rPr lang="en-US" sz="2800" b="1" dirty="0" smtClean="0">
                <a:solidFill>
                  <a:srgbClr val="660066"/>
                </a:solidFill>
              </a:rPr>
              <a:t>MOSFIRE  (Keck I)   </a:t>
            </a:r>
            <a:r>
              <a:rPr lang="en-US" sz="2800" dirty="0" smtClean="0"/>
              <a:t>MOSFIRE MOS; imager</a:t>
            </a:r>
            <a:endParaRPr lang="en-US" sz="2800" dirty="0"/>
          </a:p>
        </p:txBody>
      </p:sp>
      <p:pic>
        <p:nvPicPr>
          <p:cNvPr id="13" name="Picture 12" descr="nod.jpg"/>
          <p:cNvPicPr>
            <a:picLocks noChangeAspect="1"/>
          </p:cNvPicPr>
          <p:nvPr/>
        </p:nvPicPr>
        <p:blipFill>
          <a:blip r:embed="rId3"/>
          <a:srcRect l="11081" r="5135" b="7834"/>
          <a:stretch>
            <a:fillRect/>
          </a:stretch>
        </p:blipFill>
        <p:spPr>
          <a:xfrm>
            <a:off x="5085093" y="1407040"/>
            <a:ext cx="4058907" cy="5450960"/>
          </a:xfrm>
          <a:prstGeom prst="rect">
            <a:avLst/>
          </a:prstGeom>
        </p:spPr>
      </p:pic>
      <p:pic>
        <p:nvPicPr>
          <p:cNvPr id="11" name="Picture 10" descr="mosfire_image.jpg"/>
          <p:cNvPicPr>
            <a:picLocks noChangeAspect="1"/>
          </p:cNvPicPr>
          <p:nvPr/>
        </p:nvPicPr>
        <p:blipFill>
          <a:blip r:embed="rId4"/>
          <a:srcRect l="48195" t="1913"/>
          <a:stretch>
            <a:fillRect/>
          </a:stretch>
        </p:blipFill>
        <p:spPr>
          <a:xfrm>
            <a:off x="0" y="1407040"/>
            <a:ext cx="5085093" cy="545096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19" name="Picture 18" descr="slits.png"/>
          <p:cNvPicPr>
            <a:picLocks noChangeAspect="1"/>
          </p:cNvPicPr>
          <p:nvPr/>
        </p:nvPicPr>
        <p:blipFill>
          <a:blip r:embed="rId3"/>
          <a:srcRect l="5387" t="7719" r="53526" b="7203"/>
          <a:stretch>
            <a:fillRect/>
          </a:stretch>
        </p:blipFill>
        <p:spPr>
          <a:xfrm>
            <a:off x="0" y="1407040"/>
            <a:ext cx="9144000" cy="5450960"/>
          </a:xfrm>
          <a:prstGeom prst="rect">
            <a:avLst/>
          </a:prstGeom>
        </p:spPr>
      </p:pic>
      <p:sp>
        <p:nvSpPr>
          <p:cNvPr id="6" name="TextBox 5"/>
          <p:cNvSpPr txBox="1"/>
          <p:nvPr/>
        </p:nvSpPr>
        <p:spPr>
          <a:xfrm>
            <a:off x="1513993" y="831445"/>
            <a:ext cx="6372883" cy="523220"/>
          </a:xfrm>
          <a:prstGeom prst="rect">
            <a:avLst/>
          </a:prstGeom>
          <a:noFill/>
        </p:spPr>
        <p:txBody>
          <a:bodyPr wrap="none" rtlCol="0">
            <a:spAutoFit/>
          </a:bodyPr>
          <a:lstStyle/>
          <a:p>
            <a:r>
              <a:rPr lang="en-US" sz="2800" b="1" dirty="0" smtClean="0">
                <a:solidFill>
                  <a:srgbClr val="660066"/>
                </a:solidFill>
              </a:rPr>
              <a:t>MOSFIRE  (Keck I)   </a:t>
            </a:r>
            <a:r>
              <a:rPr lang="en-US" sz="2800" dirty="0" smtClean="0"/>
              <a:t>MOSFIRE MOS; imager</a:t>
            </a:r>
            <a:endParaRPr lang="en-US" sz="28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1335511" y="831445"/>
            <a:ext cx="7083450" cy="523220"/>
          </a:xfrm>
          <a:prstGeom prst="rect">
            <a:avLst/>
          </a:prstGeom>
          <a:noFill/>
        </p:spPr>
        <p:txBody>
          <a:bodyPr wrap="square" rtlCol="0">
            <a:spAutoFit/>
          </a:bodyPr>
          <a:lstStyle/>
          <a:p>
            <a:r>
              <a:rPr lang="en-US" sz="2800" b="1" dirty="0" smtClean="0">
                <a:solidFill>
                  <a:srgbClr val="660066"/>
                </a:solidFill>
              </a:rPr>
              <a:t>DEIMOS  (Keck II)   </a:t>
            </a:r>
            <a:r>
              <a:rPr lang="en-US" sz="2800" dirty="0" smtClean="0">
                <a:solidFill>
                  <a:srgbClr val="000000"/>
                </a:solidFill>
              </a:rPr>
              <a:t>DEIMOS MOS; WF imager</a:t>
            </a:r>
            <a:endParaRPr lang="en-US" sz="2800" dirty="0">
              <a:solidFill>
                <a:srgbClr val="000000"/>
              </a:solidFill>
            </a:endParaRPr>
          </a:p>
        </p:txBody>
      </p:sp>
      <p:pic>
        <p:nvPicPr>
          <p:cNvPr id="10" name="Picture 9" descr="DEIMOSondeck.jpeg"/>
          <p:cNvPicPr>
            <a:picLocks noChangeAspect="1"/>
          </p:cNvPicPr>
          <p:nvPr/>
        </p:nvPicPr>
        <p:blipFill>
          <a:blip r:embed="rId3"/>
          <a:srcRect l="23626" r="16377"/>
          <a:stretch>
            <a:fillRect/>
          </a:stretch>
        </p:blipFill>
        <p:spPr>
          <a:xfrm>
            <a:off x="5284352" y="1407041"/>
            <a:ext cx="3859647" cy="5469775"/>
          </a:xfrm>
          <a:prstGeom prst="rect">
            <a:avLst/>
          </a:prstGeom>
        </p:spPr>
      </p:pic>
      <p:pic>
        <p:nvPicPr>
          <p:cNvPr id="13" name="Picture 12" descr="deimos_spectral.png"/>
          <p:cNvPicPr>
            <a:picLocks noChangeAspect="1"/>
          </p:cNvPicPr>
          <p:nvPr/>
        </p:nvPicPr>
        <p:blipFill>
          <a:blip r:embed="rId4"/>
          <a:srcRect l="12791" t="31903" r="9159" b="4344"/>
          <a:stretch>
            <a:fillRect/>
          </a:stretch>
        </p:blipFill>
        <p:spPr>
          <a:xfrm>
            <a:off x="0" y="1407041"/>
            <a:ext cx="5284352" cy="54697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Keck_construct2.jpg"/>
          <p:cNvPicPr>
            <a:picLocks noChangeAspect="1"/>
          </p:cNvPicPr>
          <p:nvPr/>
        </p:nvPicPr>
        <p:blipFill>
          <a:blip r:embed="rId3"/>
          <a:srcRect l="5762" r="200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1394351" y="831445"/>
            <a:ext cx="6710372" cy="523220"/>
          </a:xfrm>
          <a:prstGeom prst="rect">
            <a:avLst/>
          </a:prstGeom>
          <a:noFill/>
        </p:spPr>
        <p:txBody>
          <a:bodyPr wrap="square" rtlCol="0">
            <a:spAutoFit/>
          </a:bodyPr>
          <a:lstStyle/>
          <a:p>
            <a:r>
              <a:rPr lang="en-US" sz="2800" b="1" dirty="0" smtClean="0">
                <a:solidFill>
                  <a:srgbClr val="660066"/>
                </a:solidFill>
              </a:rPr>
              <a:t>ESI  (Keck II)   </a:t>
            </a:r>
            <a:r>
              <a:rPr lang="en-US" sz="2800" dirty="0" smtClean="0">
                <a:solidFill>
                  <a:srgbClr val="000000"/>
                </a:solidFill>
              </a:rPr>
              <a:t>ESI echelle/low-D; imager; IFU</a:t>
            </a:r>
            <a:endParaRPr lang="en-US" sz="2800" dirty="0">
              <a:solidFill>
                <a:srgbClr val="000000"/>
              </a:solidFill>
            </a:endParaRPr>
          </a:p>
        </p:txBody>
      </p:sp>
      <p:pic>
        <p:nvPicPr>
          <p:cNvPr id="14" name="Picture 13" descr="cuar.jpg"/>
          <p:cNvPicPr>
            <a:picLocks noChangeAspect="1"/>
          </p:cNvPicPr>
          <p:nvPr/>
        </p:nvPicPr>
        <p:blipFill>
          <a:blip r:embed="rId3"/>
          <a:stretch>
            <a:fillRect/>
          </a:stretch>
        </p:blipFill>
        <p:spPr>
          <a:xfrm>
            <a:off x="0" y="1407040"/>
            <a:ext cx="9133088" cy="5450959"/>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9" name="Picture 8" descr="ESI-IFU.png"/>
          <p:cNvPicPr>
            <a:picLocks noChangeAspect="1"/>
          </p:cNvPicPr>
          <p:nvPr/>
        </p:nvPicPr>
        <p:blipFill>
          <a:blip r:embed="rId3"/>
          <a:stretch>
            <a:fillRect/>
          </a:stretch>
        </p:blipFill>
        <p:spPr>
          <a:xfrm>
            <a:off x="0" y="1407040"/>
            <a:ext cx="9155206" cy="5450960"/>
          </a:xfrm>
          <a:prstGeom prst="rect">
            <a:avLst/>
          </a:prstGeom>
        </p:spPr>
      </p:pic>
      <p:sp>
        <p:nvSpPr>
          <p:cNvPr id="5" name="TextBox 4"/>
          <p:cNvSpPr txBox="1"/>
          <p:nvPr/>
        </p:nvSpPr>
        <p:spPr>
          <a:xfrm>
            <a:off x="680849" y="5983973"/>
            <a:ext cx="1831877" cy="400110"/>
          </a:xfrm>
          <a:prstGeom prst="rect">
            <a:avLst/>
          </a:prstGeom>
          <a:noFill/>
        </p:spPr>
        <p:txBody>
          <a:bodyPr wrap="none" rtlCol="0">
            <a:spAutoFit/>
          </a:bodyPr>
          <a:lstStyle/>
          <a:p>
            <a:r>
              <a:rPr lang="en-US" sz="2000" dirty="0" smtClean="0"/>
              <a:t>Image slicer IFU</a:t>
            </a:r>
            <a:endParaRPr lang="en-US" sz="2000" dirty="0"/>
          </a:p>
        </p:txBody>
      </p:sp>
      <p:sp>
        <p:nvSpPr>
          <p:cNvPr id="8" name="TextBox 7"/>
          <p:cNvSpPr txBox="1"/>
          <p:nvPr/>
        </p:nvSpPr>
        <p:spPr>
          <a:xfrm>
            <a:off x="1394351" y="831445"/>
            <a:ext cx="6710372" cy="523220"/>
          </a:xfrm>
          <a:prstGeom prst="rect">
            <a:avLst/>
          </a:prstGeom>
          <a:noFill/>
        </p:spPr>
        <p:txBody>
          <a:bodyPr wrap="square" rtlCol="0">
            <a:spAutoFit/>
          </a:bodyPr>
          <a:lstStyle/>
          <a:p>
            <a:r>
              <a:rPr lang="en-US" sz="2800" b="1" dirty="0" smtClean="0">
                <a:solidFill>
                  <a:srgbClr val="660066"/>
                </a:solidFill>
              </a:rPr>
              <a:t>ESI  (Keck II)   </a:t>
            </a:r>
            <a:r>
              <a:rPr lang="en-US" sz="2800" dirty="0" smtClean="0">
                <a:solidFill>
                  <a:srgbClr val="000000"/>
                </a:solidFill>
              </a:rPr>
              <a:t>ESI echelle/low-D; imager; IFU</a:t>
            </a:r>
            <a:endParaRPr lang="en-US" sz="2800" dirty="0">
              <a:solidFill>
                <a:srgbClr val="0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247188" y="831445"/>
            <a:ext cx="8870625" cy="523220"/>
          </a:xfrm>
          <a:prstGeom prst="rect">
            <a:avLst/>
          </a:prstGeom>
          <a:noFill/>
        </p:spPr>
        <p:txBody>
          <a:bodyPr wrap="square" rtlCol="0">
            <a:spAutoFit/>
          </a:bodyPr>
          <a:lstStyle/>
          <a:p>
            <a:r>
              <a:rPr lang="en-US" sz="2800" b="1" dirty="0" smtClean="0">
                <a:solidFill>
                  <a:srgbClr val="660066"/>
                </a:solidFill>
              </a:rPr>
              <a:t>NIRSPEC  (Keck II)   </a:t>
            </a:r>
            <a:r>
              <a:rPr lang="en-US" sz="2800" dirty="0" smtClean="0">
                <a:solidFill>
                  <a:srgbClr val="000000"/>
                </a:solidFill>
              </a:rPr>
              <a:t>NIRSPEC (hi/low-D); NIRSPAO-NGS/LGS</a:t>
            </a:r>
            <a:endParaRPr lang="en-US" sz="2800" dirty="0">
              <a:solidFill>
                <a:srgbClr val="000000"/>
              </a:solidFill>
            </a:endParaRPr>
          </a:p>
        </p:txBody>
      </p:sp>
      <p:pic>
        <p:nvPicPr>
          <p:cNvPr id="11" name="Picture 10" descr="Kecklaser.jpg"/>
          <p:cNvPicPr>
            <a:picLocks noChangeAspect="1"/>
          </p:cNvPicPr>
          <p:nvPr/>
        </p:nvPicPr>
        <p:blipFill>
          <a:blip r:embed="rId3"/>
          <a:srcRect b="11138"/>
          <a:stretch>
            <a:fillRect/>
          </a:stretch>
        </p:blipFill>
        <p:spPr>
          <a:xfrm>
            <a:off x="5438085" y="1407040"/>
            <a:ext cx="3705916" cy="5450959"/>
          </a:xfrm>
          <a:prstGeom prst="rect">
            <a:avLst/>
          </a:prstGeom>
        </p:spPr>
      </p:pic>
      <p:pic>
        <p:nvPicPr>
          <p:cNvPr id="12" name="Picture 11" descr="nirspec.gif"/>
          <p:cNvPicPr>
            <a:picLocks noChangeAspect="1"/>
          </p:cNvPicPr>
          <p:nvPr/>
        </p:nvPicPr>
        <p:blipFill>
          <a:blip r:embed="rId4"/>
          <a:srcRect l="1139" t="7555" r="1105" b="19479"/>
          <a:stretch>
            <a:fillRect/>
          </a:stretch>
        </p:blipFill>
        <p:spPr>
          <a:xfrm>
            <a:off x="0" y="1407040"/>
            <a:ext cx="5522448" cy="54509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5" name="TextBox 4"/>
          <p:cNvSpPr txBox="1"/>
          <p:nvPr/>
        </p:nvSpPr>
        <p:spPr>
          <a:xfrm>
            <a:off x="981994" y="831445"/>
            <a:ext cx="7240568" cy="523220"/>
          </a:xfrm>
          <a:prstGeom prst="rect">
            <a:avLst/>
          </a:prstGeom>
          <a:noFill/>
        </p:spPr>
        <p:txBody>
          <a:bodyPr wrap="square" rtlCol="0">
            <a:spAutoFit/>
          </a:bodyPr>
          <a:lstStyle/>
          <a:p>
            <a:r>
              <a:rPr lang="en-US" sz="2800" b="1" dirty="0" smtClean="0">
                <a:solidFill>
                  <a:srgbClr val="660066"/>
                </a:solidFill>
              </a:rPr>
              <a:t>NIRC2  (Keck II)   </a:t>
            </a:r>
            <a:r>
              <a:rPr lang="en-US" sz="2800" dirty="0" smtClean="0">
                <a:solidFill>
                  <a:srgbClr val="000000"/>
                </a:solidFill>
              </a:rPr>
              <a:t>NIRC2 imager; NIRC2-NGS/LGS</a:t>
            </a:r>
            <a:endParaRPr lang="en-US" sz="2800" dirty="0">
              <a:solidFill>
                <a:srgbClr val="000000"/>
              </a:solidFill>
            </a:endParaRPr>
          </a:p>
        </p:txBody>
      </p:sp>
      <p:pic>
        <p:nvPicPr>
          <p:cNvPr id="11" name="Picture 10" descr="m8jhk.jpg"/>
          <p:cNvPicPr>
            <a:picLocks noChangeAspect="1"/>
          </p:cNvPicPr>
          <p:nvPr/>
        </p:nvPicPr>
        <p:blipFill>
          <a:blip r:embed="rId3"/>
          <a:srcRect l="15519"/>
          <a:stretch>
            <a:fillRect/>
          </a:stretch>
        </p:blipFill>
        <p:spPr>
          <a:xfrm>
            <a:off x="0" y="1407041"/>
            <a:ext cx="4649295" cy="5450958"/>
          </a:xfrm>
          <a:prstGeom prst="rect">
            <a:avLst/>
          </a:prstGeom>
        </p:spPr>
      </p:pic>
      <p:pic>
        <p:nvPicPr>
          <p:cNvPr id="12" name="Picture 11" descr="neptune.jpg"/>
          <p:cNvPicPr>
            <a:picLocks noChangeAspect="1"/>
          </p:cNvPicPr>
          <p:nvPr/>
        </p:nvPicPr>
        <p:blipFill>
          <a:blip r:embed="rId4"/>
          <a:srcRect l="8474" r="9645"/>
          <a:stretch>
            <a:fillRect/>
          </a:stretch>
        </p:blipFill>
        <p:spPr>
          <a:xfrm>
            <a:off x="4649295" y="1407040"/>
            <a:ext cx="4506195" cy="545095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6" name="Picture 5" descr="Screen shot 2013-03-04 at 5.09.38 PM.png"/>
          <p:cNvPicPr>
            <a:picLocks noChangeAspect="1"/>
          </p:cNvPicPr>
          <p:nvPr/>
        </p:nvPicPr>
        <p:blipFill>
          <a:blip r:embed="rId3"/>
          <a:stretch>
            <a:fillRect/>
          </a:stretch>
        </p:blipFill>
        <p:spPr>
          <a:xfrm>
            <a:off x="0" y="877423"/>
            <a:ext cx="9144000" cy="5993546"/>
          </a:xfrm>
          <a:prstGeom prst="rect">
            <a:avLst/>
          </a:prstGeom>
        </p:spPr>
      </p:pic>
      <p:sp>
        <p:nvSpPr>
          <p:cNvPr id="5" name="Rectangle 4"/>
          <p:cNvSpPr/>
          <p:nvPr/>
        </p:nvSpPr>
        <p:spPr>
          <a:xfrm>
            <a:off x="209492" y="2710465"/>
            <a:ext cx="8759386" cy="1309403"/>
          </a:xfrm>
          <a:prstGeom prst="rect">
            <a:avLst/>
          </a:prstGeom>
          <a:solidFill>
            <a:schemeClr val="tx2">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209492" y="1401063"/>
            <a:ext cx="8759386" cy="327350"/>
          </a:xfrm>
          <a:prstGeom prst="rect">
            <a:avLst/>
          </a:prstGeom>
          <a:solidFill>
            <a:schemeClr val="tx2">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209492" y="1728413"/>
            <a:ext cx="8759386" cy="628513"/>
          </a:xfrm>
          <a:prstGeom prst="rect">
            <a:avLst/>
          </a:prstGeom>
          <a:solidFill>
            <a:schemeClr val="tx2">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Keck cover sheet</a:t>
            </a:r>
            <a:endParaRPr lang="en-US" sz="2800" b="1" i="0" dirty="0">
              <a:solidFill>
                <a:srgbClr val="1F497D"/>
              </a:solidFill>
              <a:ea typeface="Dotum" pitchFamily="34" charset="-127"/>
              <a:cs typeface="Tahoma" charset="0"/>
            </a:endParaRPr>
          </a:p>
        </p:txBody>
      </p:sp>
      <p:pic>
        <p:nvPicPr>
          <p:cNvPr id="5" name="Picture 4" descr="Screen shot 2013-03-06 at 11.31.27 AM.png"/>
          <p:cNvPicPr>
            <a:picLocks noChangeAspect="1"/>
          </p:cNvPicPr>
          <p:nvPr/>
        </p:nvPicPr>
        <p:blipFill>
          <a:blip r:embed="rId3"/>
          <a:srcRect b="11246"/>
          <a:stretch>
            <a:fillRect/>
          </a:stretch>
        </p:blipFill>
        <p:spPr>
          <a:xfrm>
            <a:off x="0" y="1103693"/>
            <a:ext cx="9144000" cy="575430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Keck cover sheet</a:t>
            </a:r>
            <a:endParaRPr lang="en-US" sz="2800" b="1" i="0" dirty="0">
              <a:solidFill>
                <a:srgbClr val="1F497D"/>
              </a:solidFill>
              <a:ea typeface="Dotum" pitchFamily="34" charset="-127"/>
              <a:cs typeface="Tahoma" charset="0"/>
            </a:endParaRPr>
          </a:p>
        </p:txBody>
      </p:sp>
      <p:pic>
        <p:nvPicPr>
          <p:cNvPr id="4" name="Picture 3" descr="Screen shot 2013-03-04 at 9.05.38 AM.png"/>
          <p:cNvPicPr>
            <a:picLocks noChangeAspect="1"/>
          </p:cNvPicPr>
          <p:nvPr/>
        </p:nvPicPr>
        <p:blipFill>
          <a:blip r:embed="rId3"/>
          <a:stretch>
            <a:fillRect/>
          </a:stretch>
        </p:blipFill>
        <p:spPr>
          <a:xfrm>
            <a:off x="0" y="1103693"/>
            <a:ext cx="9144000" cy="4650614"/>
          </a:xfrm>
          <a:prstGeom prst="rect">
            <a:avLst/>
          </a:prstGeom>
        </p:spPr>
      </p:pic>
      <p:pic>
        <p:nvPicPr>
          <p:cNvPr id="5" name="Picture 4" descr="Screen shot 2013-03-06 at 11.24.33 AM.png"/>
          <p:cNvPicPr>
            <a:picLocks noChangeAspect="1"/>
          </p:cNvPicPr>
          <p:nvPr/>
        </p:nvPicPr>
        <p:blipFill>
          <a:blip r:embed="rId4"/>
          <a:srcRect t="4098"/>
          <a:stretch>
            <a:fillRect/>
          </a:stretch>
        </p:blipFill>
        <p:spPr>
          <a:xfrm>
            <a:off x="0" y="1103693"/>
            <a:ext cx="9144000" cy="575430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cover_sheet.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3-03-04 at 9.13.21 AM.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3-03-04 at 9.13.39 AM.png"/>
          <p:cNvPicPr>
            <a:picLocks noChangeAspect="1"/>
          </p:cNvPicPr>
          <p:nvPr/>
        </p:nvPicPr>
        <p:blipFill>
          <a:blip r:embed="rId3"/>
          <a:stretch>
            <a:fillRect/>
          </a:stretch>
        </p:blipFill>
        <p:spPr>
          <a:xfrm>
            <a:off x="0" y="0"/>
            <a:ext cx="9144000" cy="6857999"/>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1keck1.png"/>
          <p:cNvPicPr>
            <a:picLocks noChangeAspect="1"/>
          </p:cNvPicPr>
          <p:nvPr/>
        </p:nvPicPr>
        <p:blipFill>
          <a:blip r:embed="rId3"/>
          <a:srcRect l="9197" b="3629"/>
          <a:stretch>
            <a:fillRect/>
          </a:stretch>
        </p:blipFill>
        <p:spPr>
          <a:xfrm>
            <a:off x="0" y="0"/>
            <a:ext cx="9144000" cy="6858000"/>
          </a:xfrm>
          <a:prstGeom prst="rect">
            <a:avLst/>
          </a:prstGeom>
        </p:spPr>
      </p:pic>
      <p:sp>
        <p:nvSpPr>
          <p:cNvPr id="4" name="Rectangle 3"/>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1">
                    <a:lumMod val="50000"/>
                    <a:lumOff val="50000"/>
                  </a:schemeClr>
                </a:solidFill>
                <a:ea typeface="Dotum" pitchFamily="34" charset="-127"/>
                <a:cs typeface="Tahoma" charset="0"/>
              </a:rPr>
              <a:t>Keck 20</a:t>
            </a:r>
            <a:r>
              <a:rPr lang="en-US" sz="2800" b="1" baseline="30000" dirty="0" smtClean="0">
                <a:solidFill>
                  <a:schemeClr val="tx1">
                    <a:lumMod val="50000"/>
                    <a:lumOff val="50000"/>
                  </a:schemeClr>
                </a:solidFill>
                <a:ea typeface="Dotum" pitchFamily="34" charset="-127"/>
                <a:cs typeface="Tahoma" charset="0"/>
              </a:rPr>
              <a:t>th</a:t>
            </a:r>
            <a:r>
              <a:rPr lang="en-US" sz="2800" b="1" dirty="0" smtClean="0">
                <a:solidFill>
                  <a:schemeClr val="tx1">
                    <a:lumMod val="50000"/>
                    <a:lumOff val="50000"/>
                  </a:schemeClr>
                </a:solidFill>
                <a:ea typeface="Dotum" pitchFamily="34" charset="-127"/>
                <a:cs typeface="Tahoma" charset="0"/>
              </a:rPr>
              <a:t> anniversary of First Science</a:t>
            </a:r>
            <a:endParaRPr lang="en-US" sz="2800" b="1" i="0" dirty="0">
              <a:solidFill>
                <a:schemeClr val="tx1">
                  <a:lumMod val="50000"/>
                  <a:lumOff val="50000"/>
                </a:schemeClr>
              </a:solidFill>
              <a:ea typeface="Dotum" pitchFamily="34" charset="-127"/>
              <a:cs typeface="Tahoma"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3-03-04 at 9.14.00 AM.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3-03-04 at 9.14.14 AM.pn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cover1.jpg"/>
          <p:cNvPicPr>
            <a:picLocks noChangeAspect="1"/>
          </p:cNvPicPr>
          <p:nvPr/>
        </p:nvPicPr>
        <p:blipFill>
          <a:blip r:embed="rId3"/>
          <a:srcRect t="5919" b="16563"/>
          <a:stretch>
            <a:fillRect/>
          </a:stretch>
        </p:blipFill>
        <p:spPr>
          <a:xfrm>
            <a:off x="3195913" y="405914"/>
            <a:ext cx="5602732" cy="6144995"/>
          </a:xfrm>
          <a:prstGeom prst="rect">
            <a:avLst/>
          </a:prstGeom>
        </p:spPr>
      </p:pic>
      <p:sp>
        <p:nvSpPr>
          <p:cNvPr id="4" name="Rectangle 3"/>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Keck cover sheet</a:t>
            </a:r>
            <a:endParaRPr lang="en-US" sz="2800" b="1" i="0" dirty="0">
              <a:solidFill>
                <a:srgbClr val="1F497D"/>
              </a:solidFill>
              <a:ea typeface="Dotum" pitchFamily="34" charset="-127"/>
              <a:cs typeface="Tahoma" charset="0"/>
            </a:endParaRPr>
          </a:p>
        </p:txBody>
      </p:sp>
      <p:sp>
        <p:nvSpPr>
          <p:cNvPr id="5" name="Oval 4"/>
          <p:cNvSpPr/>
          <p:nvPr/>
        </p:nvSpPr>
        <p:spPr>
          <a:xfrm>
            <a:off x="5630092" y="1099899"/>
            <a:ext cx="2265127" cy="680889"/>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3600634" y="5276895"/>
            <a:ext cx="4857597" cy="1274014"/>
          </a:xfrm>
          <a:prstGeom prst="rect">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42968" y="2644995"/>
            <a:ext cx="3134191" cy="1754327"/>
          </a:xfrm>
          <a:prstGeom prst="rect">
            <a:avLst/>
          </a:prstGeom>
          <a:noFill/>
        </p:spPr>
        <p:txBody>
          <a:bodyPr wrap="none" rtlCol="0">
            <a:spAutoFit/>
          </a:bodyPr>
          <a:lstStyle/>
          <a:p>
            <a:r>
              <a:rPr lang="en-US" dirty="0" smtClean="0"/>
              <a:t>Final proposal file naming</a:t>
            </a:r>
          </a:p>
          <a:p>
            <a:r>
              <a:rPr lang="en-US" dirty="0" smtClean="0"/>
              <a:t>convention:</a:t>
            </a:r>
          </a:p>
          <a:p>
            <a:r>
              <a:rPr lang="en-US" b="1" dirty="0" smtClean="0">
                <a:solidFill>
                  <a:schemeClr val="tx2"/>
                </a:solidFill>
              </a:rPr>
              <a:t>P.I.name_proposalnumber.pdf</a:t>
            </a:r>
          </a:p>
          <a:p>
            <a:endParaRPr lang="en-US" dirty="0" smtClean="0"/>
          </a:p>
          <a:p>
            <a:r>
              <a:rPr lang="en-US" dirty="0" smtClean="0"/>
              <a:t>e.g., </a:t>
            </a:r>
          </a:p>
          <a:p>
            <a:r>
              <a:rPr lang="en-US" b="1" dirty="0" smtClean="0">
                <a:solidFill>
                  <a:srgbClr val="1F497D"/>
                </a:solidFill>
              </a:rPr>
              <a:t>Cooke_2012B_W111LA.pdf</a:t>
            </a:r>
            <a:endParaRPr lang="en-US" b="1" dirty="0">
              <a:solidFill>
                <a:srgbClr val="1F497D"/>
              </a:solidFill>
            </a:endParaRPr>
          </a:p>
        </p:txBody>
      </p:sp>
      <p:sp>
        <p:nvSpPr>
          <p:cNvPr id="9" name="Rectangle 8"/>
          <p:cNvSpPr/>
          <p:nvPr/>
        </p:nvSpPr>
        <p:spPr>
          <a:xfrm>
            <a:off x="3443521" y="26188"/>
            <a:ext cx="5184928" cy="6804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Keck cover sheet</a:t>
            </a:r>
            <a:endParaRPr lang="en-US" sz="2800" b="1" i="0" dirty="0">
              <a:solidFill>
                <a:srgbClr val="1F497D"/>
              </a:solidFill>
              <a:ea typeface="Dotum" pitchFamily="34" charset="-127"/>
              <a:cs typeface="Tahoma" charset="0"/>
            </a:endParaRPr>
          </a:p>
        </p:txBody>
      </p:sp>
      <p:pic>
        <p:nvPicPr>
          <p:cNvPr id="4" name="Picture 3" descr="cover2.jpg"/>
          <p:cNvPicPr>
            <a:picLocks noChangeAspect="1"/>
          </p:cNvPicPr>
          <p:nvPr/>
        </p:nvPicPr>
        <p:blipFill>
          <a:blip r:embed="rId3"/>
          <a:srcRect t="3333" b="9308"/>
          <a:stretch>
            <a:fillRect/>
          </a:stretch>
        </p:blipFill>
        <p:spPr>
          <a:xfrm>
            <a:off x="3323303" y="163129"/>
            <a:ext cx="5363497" cy="6629401"/>
          </a:xfrm>
          <a:prstGeom prst="rect">
            <a:avLst/>
          </a:prstGeom>
        </p:spPr>
      </p:pic>
      <p:sp>
        <p:nvSpPr>
          <p:cNvPr id="5" name="TextBox 4"/>
          <p:cNvSpPr txBox="1"/>
          <p:nvPr/>
        </p:nvSpPr>
        <p:spPr>
          <a:xfrm>
            <a:off x="543343" y="1034429"/>
            <a:ext cx="2544286" cy="2031325"/>
          </a:xfrm>
          <a:prstGeom prst="rect">
            <a:avLst/>
          </a:prstGeom>
          <a:noFill/>
        </p:spPr>
        <p:txBody>
          <a:bodyPr wrap="square" rtlCol="0">
            <a:spAutoFit/>
          </a:bodyPr>
          <a:lstStyle/>
          <a:p>
            <a:r>
              <a:rPr lang="en-US" b="1" dirty="0" smtClean="0">
                <a:solidFill>
                  <a:srgbClr val="1F497D"/>
                </a:solidFill>
              </a:rPr>
              <a:t>Be as flexible as possible</a:t>
            </a:r>
          </a:p>
          <a:p>
            <a:r>
              <a:rPr lang="en-US" b="1" dirty="0" smtClean="0">
                <a:solidFill>
                  <a:srgbClr val="1F497D"/>
                </a:solidFill>
              </a:rPr>
              <a:t>to increase your chance</a:t>
            </a:r>
          </a:p>
          <a:p>
            <a:r>
              <a:rPr lang="en-US" b="1" dirty="0" smtClean="0">
                <a:solidFill>
                  <a:srgbClr val="1F497D"/>
                </a:solidFill>
              </a:rPr>
              <a:t>of scheduling success</a:t>
            </a:r>
          </a:p>
          <a:p>
            <a:endParaRPr lang="en-US" b="1" dirty="0" smtClean="0">
              <a:solidFill>
                <a:srgbClr val="1F497D"/>
              </a:solidFill>
            </a:endParaRPr>
          </a:p>
          <a:p>
            <a:r>
              <a:rPr lang="en-US" b="1" dirty="0" smtClean="0">
                <a:solidFill>
                  <a:srgbClr val="1F497D"/>
                </a:solidFill>
              </a:rPr>
              <a:t>BUT your objects must</a:t>
            </a:r>
          </a:p>
          <a:p>
            <a:r>
              <a:rPr lang="en-US" b="1" dirty="0" smtClean="0">
                <a:solidFill>
                  <a:srgbClr val="1F497D"/>
                </a:solidFill>
              </a:rPr>
              <a:t>be fully OBSERVABLE!</a:t>
            </a:r>
            <a:endParaRPr lang="en-US" dirty="0" smtClean="0">
              <a:solidFill>
                <a:srgbClr val="1F497D"/>
              </a:solidFill>
            </a:endParaRPr>
          </a:p>
          <a:p>
            <a:endParaRPr lang="en-US" dirty="0">
              <a:solidFill>
                <a:srgbClr val="376092"/>
              </a:solidFill>
            </a:endParaRPr>
          </a:p>
        </p:txBody>
      </p:sp>
      <p:sp>
        <p:nvSpPr>
          <p:cNvPr id="11" name="Rectangle 10"/>
          <p:cNvSpPr/>
          <p:nvPr/>
        </p:nvSpPr>
        <p:spPr>
          <a:xfrm>
            <a:off x="3443521" y="26188"/>
            <a:ext cx="5184928" cy="6804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p:cNvSpPr/>
          <p:nvPr/>
        </p:nvSpPr>
        <p:spPr>
          <a:xfrm>
            <a:off x="3146183" y="1335591"/>
            <a:ext cx="716326" cy="314257"/>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a:off x="3126908" y="2803873"/>
            <a:ext cx="716326" cy="314257"/>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a:off x="3146183" y="4268655"/>
            <a:ext cx="716326" cy="314257"/>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Keck cover sheet</a:t>
            </a:r>
            <a:endParaRPr lang="en-US" sz="2800" b="1" i="0" dirty="0">
              <a:solidFill>
                <a:srgbClr val="1F497D"/>
              </a:solidFill>
              <a:ea typeface="Dotum" pitchFamily="34" charset="-127"/>
              <a:cs typeface="Tahoma" charset="0"/>
            </a:endParaRPr>
          </a:p>
        </p:txBody>
      </p:sp>
      <p:pic>
        <p:nvPicPr>
          <p:cNvPr id="4" name="Picture 3" descr="cover2.jpg"/>
          <p:cNvPicPr>
            <a:picLocks noChangeAspect="1"/>
          </p:cNvPicPr>
          <p:nvPr/>
        </p:nvPicPr>
        <p:blipFill>
          <a:blip r:embed="rId3"/>
          <a:srcRect t="3333" b="9308"/>
          <a:stretch>
            <a:fillRect/>
          </a:stretch>
        </p:blipFill>
        <p:spPr>
          <a:xfrm>
            <a:off x="3323303" y="163129"/>
            <a:ext cx="5363497" cy="6629401"/>
          </a:xfrm>
          <a:prstGeom prst="rect">
            <a:avLst/>
          </a:prstGeom>
        </p:spPr>
      </p:pic>
      <p:sp>
        <p:nvSpPr>
          <p:cNvPr id="5" name="TextBox 4"/>
          <p:cNvSpPr txBox="1"/>
          <p:nvPr/>
        </p:nvSpPr>
        <p:spPr>
          <a:xfrm>
            <a:off x="543343" y="1034429"/>
            <a:ext cx="2544286" cy="2031325"/>
          </a:xfrm>
          <a:prstGeom prst="rect">
            <a:avLst/>
          </a:prstGeom>
          <a:noFill/>
        </p:spPr>
        <p:txBody>
          <a:bodyPr wrap="square" rtlCol="0">
            <a:spAutoFit/>
          </a:bodyPr>
          <a:lstStyle/>
          <a:p>
            <a:r>
              <a:rPr lang="en-US" b="1" dirty="0" smtClean="0">
                <a:solidFill>
                  <a:schemeClr val="accent1"/>
                </a:solidFill>
              </a:rPr>
              <a:t>Be as flexible as possible</a:t>
            </a:r>
          </a:p>
          <a:p>
            <a:r>
              <a:rPr lang="en-US" b="1" dirty="0" smtClean="0">
                <a:solidFill>
                  <a:schemeClr val="accent1"/>
                </a:solidFill>
              </a:rPr>
              <a:t>to increase your chance</a:t>
            </a:r>
          </a:p>
          <a:p>
            <a:r>
              <a:rPr lang="en-US" b="1" dirty="0" smtClean="0">
                <a:solidFill>
                  <a:schemeClr val="accent1"/>
                </a:solidFill>
              </a:rPr>
              <a:t>of scheduling success</a:t>
            </a:r>
          </a:p>
          <a:p>
            <a:endParaRPr lang="en-US" b="1" dirty="0" smtClean="0">
              <a:solidFill>
                <a:schemeClr val="accent1"/>
              </a:solidFill>
            </a:endParaRPr>
          </a:p>
          <a:p>
            <a:r>
              <a:rPr lang="en-US" b="1" dirty="0" smtClean="0">
                <a:solidFill>
                  <a:schemeClr val="accent1"/>
                </a:solidFill>
              </a:rPr>
              <a:t>BUT your objects must</a:t>
            </a:r>
          </a:p>
          <a:p>
            <a:r>
              <a:rPr lang="en-US" b="1" dirty="0" smtClean="0">
                <a:solidFill>
                  <a:schemeClr val="accent1"/>
                </a:solidFill>
              </a:rPr>
              <a:t>be fully OBSERVABLE!</a:t>
            </a:r>
            <a:endParaRPr lang="en-US" dirty="0" smtClean="0">
              <a:solidFill>
                <a:schemeClr val="accent1"/>
              </a:solidFill>
            </a:endParaRPr>
          </a:p>
          <a:p>
            <a:endParaRPr lang="en-US" dirty="0">
              <a:solidFill>
                <a:srgbClr val="376092"/>
              </a:solidFill>
            </a:endParaRPr>
          </a:p>
        </p:txBody>
      </p:sp>
      <p:sp>
        <p:nvSpPr>
          <p:cNvPr id="6" name="TextBox 5"/>
          <p:cNvSpPr txBox="1"/>
          <p:nvPr/>
        </p:nvSpPr>
        <p:spPr>
          <a:xfrm>
            <a:off x="411916" y="3221135"/>
            <a:ext cx="2917573" cy="3539430"/>
          </a:xfrm>
          <a:prstGeom prst="rect">
            <a:avLst/>
          </a:prstGeom>
          <a:noFill/>
        </p:spPr>
        <p:txBody>
          <a:bodyPr wrap="square" rtlCol="0">
            <a:spAutoFit/>
          </a:bodyPr>
          <a:lstStyle/>
          <a:p>
            <a:r>
              <a:rPr lang="en-US" b="1" dirty="0" smtClean="0">
                <a:solidFill>
                  <a:srgbClr val="1F497D"/>
                </a:solidFill>
              </a:rPr>
              <a:t>Include any scheduling</a:t>
            </a:r>
          </a:p>
          <a:p>
            <a:r>
              <a:rPr lang="en-US" b="1" dirty="0" smtClean="0">
                <a:solidFill>
                  <a:srgbClr val="1F497D"/>
                </a:solidFill>
              </a:rPr>
              <a:t>constraints here</a:t>
            </a:r>
          </a:p>
          <a:p>
            <a:endParaRPr lang="en-US" sz="400" b="1" dirty="0" smtClean="0">
              <a:solidFill>
                <a:srgbClr val="1F497D"/>
              </a:solidFill>
            </a:endParaRPr>
          </a:p>
          <a:p>
            <a:r>
              <a:rPr lang="en-US" dirty="0" smtClean="0">
                <a:solidFill>
                  <a:srgbClr val="1F497D"/>
                </a:solidFill>
              </a:rPr>
              <a:t>For example:</a:t>
            </a:r>
          </a:p>
          <a:p>
            <a:endParaRPr lang="en-US" sz="400" dirty="0" smtClean="0">
              <a:solidFill>
                <a:srgbClr val="376092"/>
              </a:solidFill>
            </a:endParaRPr>
          </a:p>
          <a:p>
            <a:r>
              <a:rPr lang="en-US" sz="1600" dirty="0" smtClean="0"/>
              <a:t>Very blue observations, need </a:t>
            </a:r>
          </a:p>
          <a:p>
            <a:r>
              <a:rPr lang="en-US" sz="1600" dirty="0" smtClean="0"/>
              <a:t>dark skies +/- 6 days from </a:t>
            </a:r>
          </a:p>
          <a:p>
            <a:r>
              <a:rPr lang="en-US" sz="1600" dirty="0" smtClean="0"/>
              <a:t>New Moon</a:t>
            </a:r>
          </a:p>
          <a:p>
            <a:endParaRPr lang="en-US" sz="800" dirty="0" smtClean="0"/>
          </a:p>
          <a:p>
            <a:r>
              <a:rPr lang="en-US" sz="1600" dirty="0" smtClean="0"/>
              <a:t>Cannot observe on Sept 3 </a:t>
            </a:r>
          </a:p>
          <a:p>
            <a:r>
              <a:rPr lang="en-US" sz="1600" dirty="0" smtClean="0"/>
              <a:t>(moon too close/collision)</a:t>
            </a:r>
          </a:p>
          <a:p>
            <a:endParaRPr lang="en-US" sz="800" dirty="0" smtClean="0"/>
          </a:p>
          <a:p>
            <a:r>
              <a:rPr lang="en-US" sz="1600" dirty="0" smtClean="0"/>
              <a:t>Can only observe target from </a:t>
            </a:r>
          </a:p>
          <a:p>
            <a:r>
              <a:rPr lang="en-US" sz="1600" dirty="0" smtClean="0"/>
              <a:t>Nov. 28 – 29 while planet</a:t>
            </a:r>
          </a:p>
          <a:p>
            <a:r>
              <a:rPr lang="en-US" sz="1600" dirty="0" smtClean="0"/>
              <a:t>is in transit</a:t>
            </a:r>
          </a:p>
          <a:p>
            <a:endParaRPr lang="en-US" dirty="0">
              <a:solidFill>
                <a:srgbClr val="376092"/>
              </a:solidFill>
            </a:endParaRPr>
          </a:p>
        </p:txBody>
      </p:sp>
      <p:sp>
        <p:nvSpPr>
          <p:cNvPr id="12" name="Rectangle 11"/>
          <p:cNvSpPr/>
          <p:nvPr/>
        </p:nvSpPr>
        <p:spPr>
          <a:xfrm>
            <a:off x="3718484" y="5276895"/>
            <a:ext cx="4648104" cy="1483670"/>
          </a:xfrm>
          <a:prstGeom prst="rect">
            <a:avLst/>
          </a:prstGeom>
          <a:noFill/>
          <a:ln w="508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3443521" y="26188"/>
            <a:ext cx="5184928" cy="6804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 name="Straight Arrow Connector 13"/>
          <p:cNvCxnSpPr/>
          <p:nvPr/>
        </p:nvCxnSpPr>
        <p:spPr>
          <a:xfrm rot="16200000" flipH="1">
            <a:off x="2448393" y="4006803"/>
            <a:ext cx="1545095" cy="995088"/>
          </a:xfrm>
          <a:prstGeom prst="straightConnector1">
            <a:avLst/>
          </a:prstGeom>
          <a:ln w="50800">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6" name="Picture 5" descr="Screen shot 2013-03-04 at 5.09.38 PM.png"/>
          <p:cNvPicPr>
            <a:picLocks noChangeAspect="1"/>
          </p:cNvPicPr>
          <p:nvPr/>
        </p:nvPicPr>
        <p:blipFill>
          <a:blip r:embed="rId3"/>
          <a:stretch>
            <a:fillRect/>
          </a:stretch>
        </p:blipFill>
        <p:spPr>
          <a:xfrm>
            <a:off x="0" y="877423"/>
            <a:ext cx="9144000" cy="5993546"/>
          </a:xfrm>
          <a:prstGeom prst="rect">
            <a:avLst/>
          </a:prstGeom>
        </p:spPr>
      </p:pic>
      <p:sp>
        <p:nvSpPr>
          <p:cNvPr id="5" name="Rectangle 4"/>
          <p:cNvSpPr/>
          <p:nvPr/>
        </p:nvSpPr>
        <p:spPr>
          <a:xfrm>
            <a:off x="209492" y="4019868"/>
            <a:ext cx="8759386" cy="1662943"/>
          </a:xfrm>
          <a:prstGeom prst="rect">
            <a:avLst/>
          </a:prstGeom>
          <a:solidFill>
            <a:schemeClr val="tx2">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new.jpg"/>
          <p:cNvPicPr>
            <a:picLocks noChangeAspect="1"/>
          </p:cNvPicPr>
          <p:nvPr/>
        </p:nvPicPr>
        <p:blipFill>
          <a:blip r:embed="rId4">
            <a:clrChange>
              <a:clrFrom>
                <a:srgbClr val="FFFFFF"/>
              </a:clrFrom>
              <a:clrTo>
                <a:srgbClr val="FFFFFF">
                  <a:alpha val="0"/>
                </a:srgbClr>
              </a:clrTo>
            </a:clrChange>
          </a:blip>
          <a:stretch>
            <a:fillRect/>
          </a:stretch>
        </p:blipFill>
        <p:spPr>
          <a:xfrm rot="1047634">
            <a:off x="3847982" y="3864795"/>
            <a:ext cx="618427" cy="494741"/>
          </a:xfrm>
          <a:prstGeom prst="rect">
            <a:avLst/>
          </a:prstGeom>
        </p:spPr>
      </p:pic>
      <p:sp>
        <p:nvSpPr>
          <p:cNvPr id="8" name="Rectangle 7"/>
          <p:cNvSpPr/>
          <p:nvPr/>
        </p:nvSpPr>
        <p:spPr>
          <a:xfrm>
            <a:off x="209492" y="2710465"/>
            <a:ext cx="8759386" cy="1309403"/>
          </a:xfrm>
          <a:prstGeom prst="rect">
            <a:avLst/>
          </a:prstGeom>
          <a:solidFill>
            <a:schemeClr val="tx2">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1" animBg="1"/>
    </p:bld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Proposal Outline</a:t>
            </a:r>
            <a:endParaRPr lang="en-US" sz="2800" b="1" i="0" dirty="0">
              <a:solidFill>
                <a:srgbClr val="1F497D"/>
              </a:solidFill>
              <a:ea typeface="Dotum" pitchFamily="34" charset="-127"/>
              <a:cs typeface="Tahoma" charset="0"/>
            </a:endParaRPr>
          </a:p>
        </p:txBody>
      </p:sp>
      <p:sp>
        <p:nvSpPr>
          <p:cNvPr id="3" name="TextBox 2"/>
          <p:cNvSpPr txBox="1"/>
          <p:nvPr/>
        </p:nvSpPr>
        <p:spPr>
          <a:xfrm>
            <a:off x="457200" y="798737"/>
            <a:ext cx="8446211" cy="5724644"/>
          </a:xfrm>
          <a:prstGeom prst="rect">
            <a:avLst/>
          </a:prstGeom>
          <a:noFill/>
        </p:spPr>
        <p:txBody>
          <a:bodyPr wrap="square" rtlCol="0">
            <a:spAutoFit/>
          </a:bodyPr>
          <a:lstStyle/>
          <a:p>
            <a:pPr algn="ctr"/>
            <a:r>
              <a:rPr lang="en-US" sz="2400" b="1" dirty="0" smtClean="0">
                <a:solidFill>
                  <a:srgbClr val="800000"/>
                </a:solidFill>
              </a:rPr>
              <a:t>Now the difficult part!</a:t>
            </a:r>
          </a:p>
          <a:p>
            <a:endParaRPr lang="en-US" sz="1600" dirty="0" smtClean="0"/>
          </a:p>
          <a:p>
            <a:r>
              <a:rPr lang="en-US" sz="2000" b="1" dirty="0" smtClean="0"/>
              <a:t>Scientific Justification</a:t>
            </a:r>
          </a:p>
          <a:p>
            <a:r>
              <a:rPr lang="en-US" sz="2000" b="1" dirty="0" smtClean="0"/>
              <a:t>Figures														       3 pages</a:t>
            </a:r>
          </a:p>
          <a:p>
            <a:r>
              <a:rPr lang="en-US" sz="2000" b="1" dirty="0" smtClean="0"/>
              <a:t>References	</a:t>
            </a:r>
          </a:p>
          <a:p>
            <a:endParaRPr lang="en-US" dirty="0" smtClean="0"/>
          </a:p>
          <a:p>
            <a:r>
              <a:rPr lang="en-US" sz="2000" dirty="0" smtClean="0"/>
              <a:t>Technical Justification</a:t>
            </a:r>
          </a:p>
          <a:p>
            <a:r>
              <a:rPr lang="en-US" sz="2000" dirty="0" smtClean="0"/>
              <a:t>Flexibility &amp; Minimum Time  									         1 page</a:t>
            </a:r>
          </a:p>
          <a:p>
            <a:r>
              <a:rPr lang="en-US" sz="2000" dirty="0" smtClean="0"/>
              <a:t>Target List </a:t>
            </a:r>
          </a:p>
          <a:p>
            <a:r>
              <a:rPr lang="en-US" sz="2000" dirty="0" smtClean="0"/>
              <a:t>(Extra Long Target List)									       (attach page)</a:t>
            </a:r>
          </a:p>
          <a:p>
            <a:endParaRPr lang="en-US" dirty="0" smtClean="0"/>
          </a:p>
          <a:p>
            <a:r>
              <a:rPr lang="en-US" sz="2000" dirty="0" smtClean="0"/>
              <a:t>Other Applications</a:t>
            </a:r>
          </a:p>
          <a:p>
            <a:r>
              <a:rPr lang="en-US" sz="2000" dirty="0" smtClean="0"/>
              <a:t>Future Applications</a:t>
            </a:r>
          </a:p>
          <a:p>
            <a:r>
              <a:rPr lang="en-US" sz="2000" dirty="0" smtClean="0"/>
              <a:t>Previous STACK Allocation Outcomes 		</a:t>
            </a:r>
          </a:p>
          <a:p>
            <a:r>
              <a:rPr lang="en-US" sz="2000" dirty="0" smtClean="0"/>
              <a:t>Student Thesis Involvement									       2 pages</a:t>
            </a:r>
          </a:p>
          <a:p>
            <a:r>
              <a:rPr lang="en-US" sz="2000" dirty="0" smtClean="0"/>
              <a:t>Applicants Roles</a:t>
            </a:r>
          </a:p>
          <a:p>
            <a:r>
              <a:rPr lang="en-US" sz="2000" dirty="0" smtClean="0"/>
              <a:t>Observing Experience</a:t>
            </a:r>
          </a:p>
          <a:p>
            <a:r>
              <a:rPr lang="en-US" sz="2000" dirty="0" smtClean="0"/>
              <a:t>Backup Program</a:t>
            </a:r>
          </a:p>
          <a:p>
            <a:endParaRPr lang="en-US" sz="1000" dirty="0" smtClean="0"/>
          </a:p>
        </p:txBody>
      </p:sp>
      <p:sp>
        <p:nvSpPr>
          <p:cNvPr id="4" name="Rectangle 3"/>
          <p:cNvSpPr/>
          <p:nvPr/>
        </p:nvSpPr>
        <p:spPr>
          <a:xfrm>
            <a:off x="248772" y="1374874"/>
            <a:ext cx="8654639" cy="1116000"/>
          </a:xfrm>
          <a:prstGeom prst="rect">
            <a:avLst/>
          </a:prstGeom>
          <a:noFill/>
          <a:ln w="508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thinking.jpg"/>
          <p:cNvPicPr>
            <a:picLocks noChangeAspect="1"/>
          </p:cNvPicPr>
          <p:nvPr/>
        </p:nvPicPr>
        <p:blipFill>
          <a:blip r:embed="rId3"/>
          <a:srcRect r="2335"/>
          <a:stretch>
            <a:fillRect/>
          </a:stretch>
        </p:blipFill>
        <p:spPr>
          <a:xfrm>
            <a:off x="4810132" y="3842869"/>
            <a:ext cx="2220944" cy="268051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2"/>
                </a:solidFill>
                <a:ea typeface="Dotum" pitchFamily="34" charset="-127"/>
                <a:cs typeface="Tahoma" charset="0"/>
              </a:rPr>
              <a:t>Proposal Outline</a:t>
            </a:r>
            <a:endParaRPr lang="en-US" sz="2800" b="1" i="0" dirty="0">
              <a:solidFill>
                <a:schemeClr val="tx2"/>
              </a:solidFill>
              <a:ea typeface="Dotum" pitchFamily="34" charset="-127"/>
              <a:cs typeface="Tahoma" charset="0"/>
            </a:endParaRPr>
          </a:p>
        </p:txBody>
      </p:sp>
      <p:sp>
        <p:nvSpPr>
          <p:cNvPr id="3" name="TextBox 2"/>
          <p:cNvSpPr txBox="1"/>
          <p:nvPr/>
        </p:nvSpPr>
        <p:spPr>
          <a:xfrm>
            <a:off x="457200" y="798738"/>
            <a:ext cx="8446211" cy="5970865"/>
          </a:xfrm>
          <a:prstGeom prst="rect">
            <a:avLst/>
          </a:prstGeom>
          <a:noFill/>
        </p:spPr>
        <p:txBody>
          <a:bodyPr wrap="square" rtlCol="0">
            <a:spAutoFit/>
          </a:bodyPr>
          <a:lstStyle/>
          <a:p>
            <a:pPr algn="ctr"/>
            <a:r>
              <a:rPr lang="en-US" sz="2400" b="1" dirty="0" smtClean="0">
                <a:solidFill>
                  <a:srgbClr val="1F497D"/>
                </a:solidFill>
              </a:rPr>
              <a:t>Scientific Justification</a:t>
            </a:r>
          </a:p>
          <a:p>
            <a:pPr algn="ctr"/>
            <a:endParaRPr lang="en-US" sz="1400" dirty="0" smtClean="0"/>
          </a:p>
          <a:p>
            <a:pPr marL="342900" indent="-342900">
              <a:buFont typeface="+mj-lt"/>
              <a:buAutoNum type="arabicPeriod"/>
            </a:pPr>
            <a:r>
              <a:rPr lang="en-US" b="1" dirty="0" smtClean="0"/>
              <a:t>Clarity in what you want to do and how you will do it  -  </a:t>
            </a:r>
            <a:r>
              <a:rPr lang="en-US" b="1" dirty="0" smtClean="0">
                <a:solidFill>
                  <a:srgbClr val="FF0000"/>
                </a:solidFill>
              </a:rPr>
              <a:t>WHY A 10-M TELESCOPE?</a:t>
            </a:r>
          </a:p>
          <a:p>
            <a:pPr marL="342900" indent="-342900">
              <a:buFont typeface="+mj-lt"/>
              <a:buAutoNum type="arabicPeriod"/>
            </a:pPr>
            <a:endParaRPr lang="en-US" sz="800" b="1" dirty="0" smtClean="0"/>
          </a:p>
          <a:p>
            <a:pPr marL="342900" indent="-342900">
              <a:buFont typeface="+mj-lt"/>
              <a:buAutoNum type="arabicPeriod"/>
            </a:pPr>
            <a:r>
              <a:rPr lang="en-US" b="1" dirty="0" smtClean="0"/>
              <a:t>Write it at a level for an astronomer outside your field</a:t>
            </a:r>
          </a:p>
          <a:p>
            <a:pPr marL="342900" indent="-342900">
              <a:buFont typeface="+mj-lt"/>
              <a:buAutoNum type="arabicPeriod"/>
            </a:pPr>
            <a:endParaRPr lang="en-US" sz="800" b="1" dirty="0" smtClean="0"/>
          </a:p>
          <a:p>
            <a:pPr marL="342900" indent="-342900">
              <a:buFont typeface="+mj-lt"/>
              <a:buAutoNum type="arabicPeriod"/>
            </a:pPr>
            <a:r>
              <a:rPr lang="en-US" b="1" dirty="0" smtClean="0"/>
              <a:t>MAU and TCBA:  Minimize acronym usage; They can be annoying</a:t>
            </a:r>
          </a:p>
          <a:p>
            <a:endParaRPr lang="en-US" sz="800" b="1" dirty="0" smtClean="0"/>
          </a:p>
          <a:p>
            <a:pPr marL="342900" indent="-342900">
              <a:buFont typeface="+mj-lt"/>
              <a:buAutoNum type="arabicPeriod"/>
            </a:pPr>
            <a:r>
              <a:rPr lang="en-US" b="1" dirty="0" smtClean="0"/>
              <a:t>Good idea to actually state the instrument and number of nights you are requesting </a:t>
            </a:r>
          </a:p>
          <a:p>
            <a:pPr marL="342900" indent="-342900">
              <a:buFont typeface="+mj-lt"/>
              <a:buAutoNum type="arabicPeriod"/>
            </a:pPr>
            <a:endParaRPr lang="en-US" sz="800" b="1" dirty="0" smtClean="0"/>
          </a:p>
          <a:p>
            <a:pPr marL="342900" indent="-342900">
              <a:buFont typeface="+mj-lt"/>
              <a:buAutoNum type="arabicPeriod"/>
            </a:pPr>
            <a:r>
              <a:rPr lang="en-US" b="1" dirty="0" smtClean="0"/>
              <a:t>Keep this section clean and simple  </a:t>
            </a:r>
            <a:r>
              <a:rPr lang="en-US" i="1" dirty="0" smtClean="0"/>
              <a:t>(try writing it in one page first)</a:t>
            </a:r>
            <a:endParaRPr lang="en-US" b="1" i="1" dirty="0" smtClean="0"/>
          </a:p>
          <a:p>
            <a:endParaRPr lang="en-US" dirty="0" smtClean="0"/>
          </a:p>
          <a:p>
            <a:r>
              <a:rPr lang="en-US" b="1" dirty="0" smtClean="0">
                <a:solidFill>
                  <a:srgbClr val="1F497D"/>
                </a:solidFill>
              </a:rPr>
              <a:t>Example of an effective outline:</a:t>
            </a:r>
          </a:p>
          <a:p>
            <a:r>
              <a:rPr lang="en-US" sz="800" b="1" dirty="0" smtClean="0">
                <a:solidFill>
                  <a:srgbClr val="1F497D"/>
                </a:solidFill>
              </a:rPr>
              <a:t>	</a:t>
            </a:r>
          </a:p>
          <a:p>
            <a:r>
              <a:rPr lang="en-US" b="1" dirty="0" smtClean="0">
                <a:solidFill>
                  <a:srgbClr val="1F497D"/>
                </a:solidFill>
              </a:rPr>
              <a:t>	-   “Front load” what you are proposing</a:t>
            </a:r>
          </a:p>
          <a:p>
            <a:endParaRPr lang="en-US" sz="400" b="1" dirty="0" smtClean="0">
              <a:solidFill>
                <a:srgbClr val="1F497D"/>
              </a:solidFill>
            </a:endParaRPr>
          </a:p>
          <a:p>
            <a:r>
              <a:rPr lang="en-US" b="1" dirty="0" smtClean="0">
                <a:solidFill>
                  <a:srgbClr val="1F497D"/>
                </a:solidFill>
              </a:rPr>
              <a:t>	-   Give sufficient background so the STACK members can appreciate what </a:t>
            </a:r>
          </a:p>
          <a:p>
            <a:r>
              <a:rPr lang="en-US" b="1" dirty="0" smtClean="0">
                <a:solidFill>
                  <a:srgbClr val="1F497D"/>
                </a:solidFill>
              </a:rPr>
              <a:t>		you are proposing </a:t>
            </a:r>
          </a:p>
          <a:p>
            <a:endParaRPr lang="en-US" sz="400" b="1" dirty="0" smtClean="0">
              <a:solidFill>
                <a:srgbClr val="1F497D"/>
              </a:solidFill>
            </a:endParaRPr>
          </a:p>
          <a:p>
            <a:r>
              <a:rPr lang="en-US" b="1" dirty="0" smtClean="0">
                <a:solidFill>
                  <a:srgbClr val="1F497D"/>
                </a:solidFill>
              </a:rPr>
              <a:t>	-   BUT… do not give too much background or area-specific details</a:t>
            </a:r>
          </a:p>
          <a:p>
            <a:endParaRPr lang="en-US" sz="400" b="1" dirty="0" smtClean="0">
              <a:solidFill>
                <a:srgbClr val="1F497D"/>
              </a:solidFill>
            </a:endParaRPr>
          </a:p>
          <a:p>
            <a:r>
              <a:rPr lang="en-US" b="1" dirty="0" smtClean="0">
                <a:solidFill>
                  <a:srgbClr val="1F497D"/>
                </a:solidFill>
              </a:rPr>
              <a:t>	-   Judicious use of bold and italic fonts, numbers, and bullets </a:t>
            </a:r>
            <a:r>
              <a:rPr lang="en-US" b="1" dirty="0" smtClean="0"/>
              <a:t>(see this slide!)</a:t>
            </a:r>
          </a:p>
          <a:p>
            <a:endParaRPr lang="en-US" sz="400" b="1" dirty="0" smtClean="0">
              <a:solidFill>
                <a:srgbClr val="1F497D"/>
              </a:solidFill>
            </a:endParaRPr>
          </a:p>
          <a:p>
            <a:r>
              <a:rPr lang="en-US" b="1" dirty="0" smtClean="0">
                <a:solidFill>
                  <a:srgbClr val="1F497D"/>
                </a:solidFill>
              </a:rPr>
              <a:t>	-   State the goals of the proposal (bullet points are actually good here)</a:t>
            </a:r>
          </a:p>
          <a:p>
            <a:endParaRPr lang="en-US" sz="400" b="1" dirty="0" smtClean="0">
              <a:solidFill>
                <a:srgbClr val="1F497D"/>
              </a:solidFill>
            </a:endParaRPr>
          </a:p>
          <a:p>
            <a:r>
              <a:rPr lang="en-US" b="1" dirty="0" smtClean="0">
                <a:solidFill>
                  <a:srgbClr val="1F497D"/>
                </a:solidFill>
              </a:rPr>
              <a:t>	-   Explain </a:t>
            </a:r>
            <a:r>
              <a:rPr lang="en-US" b="1" u="sng" dirty="0" smtClean="0">
                <a:solidFill>
                  <a:srgbClr val="FF0000"/>
                </a:solidFill>
              </a:rPr>
              <a:t>how</a:t>
            </a:r>
            <a:r>
              <a:rPr lang="en-US" b="1" dirty="0" smtClean="0">
                <a:solidFill>
                  <a:srgbClr val="1F497D"/>
                </a:solidFill>
              </a:rPr>
              <a:t> the proposed observations will yield the results you claim</a:t>
            </a:r>
          </a:p>
          <a:p>
            <a:endParaRPr lang="en-US" sz="400" b="1" dirty="0" smtClean="0">
              <a:solidFill>
                <a:srgbClr val="1F497D"/>
              </a:solidFill>
            </a:endParaRPr>
          </a:p>
          <a:p>
            <a:r>
              <a:rPr lang="en-US" b="1" dirty="0" smtClean="0">
                <a:solidFill>
                  <a:srgbClr val="1F497D"/>
                </a:solidFill>
              </a:rPr>
              <a:t>	-   Short summary</a:t>
            </a:r>
          </a:p>
          <a:p>
            <a:endParaRPr lang="en-US" sz="400" b="1" dirty="0" smtClean="0">
              <a:solidFill>
                <a:srgbClr val="1F497D"/>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Proposal Outline</a:t>
            </a:r>
            <a:endParaRPr lang="en-US" sz="2800" b="1" i="0" dirty="0">
              <a:solidFill>
                <a:srgbClr val="1F497D"/>
              </a:solidFill>
              <a:ea typeface="Dotum" pitchFamily="34" charset="-127"/>
              <a:cs typeface="Tahoma" charset="0"/>
            </a:endParaRPr>
          </a:p>
        </p:txBody>
      </p:sp>
      <p:sp>
        <p:nvSpPr>
          <p:cNvPr id="4" name="Rectangle 3"/>
          <p:cNvSpPr/>
          <p:nvPr/>
        </p:nvSpPr>
        <p:spPr>
          <a:xfrm>
            <a:off x="248772" y="2527147"/>
            <a:ext cx="8654639" cy="1494000"/>
          </a:xfrm>
          <a:prstGeom prst="rect">
            <a:avLst/>
          </a:prstGeom>
          <a:noFill/>
          <a:ln w="50800">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798737"/>
            <a:ext cx="8446211" cy="5724644"/>
          </a:xfrm>
          <a:prstGeom prst="rect">
            <a:avLst/>
          </a:prstGeom>
          <a:noFill/>
        </p:spPr>
        <p:txBody>
          <a:bodyPr wrap="square" rtlCol="0">
            <a:spAutoFit/>
          </a:bodyPr>
          <a:lstStyle/>
          <a:p>
            <a:pPr algn="ctr"/>
            <a:r>
              <a:rPr lang="en-US" sz="2400" b="1" dirty="0" smtClean="0">
                <a:solidFill>
                  <a:srgbClr val="800000"/>
                </a:solidFill>
              </a:rPr>
              <a:t>Still rather difficult!</a:t>
            </a:r>
          </a:p>
          <a:p>
            <a:endParaRPr lang="en-US" sz="1600" dirty="0" smtClean="0"/>
          </a:p>
          <a:p>
            <a:r>
              <a:rPr lang="en-US" sz="2000" dirty="0" smtClean="0"/>
              <a:t>Scientific Justification</a:t>
            </a:r>
          </a:p>
          <a:p>
            <a:r>
              <a:rPr lang="en-US" sz="2000" dirty="0" smtClean="0"/>
              <a:t>Figures														       3 pages</a:t>
            </a:r>
          </a:p>
          <a:p>
            <a:r>
              <a:rPr lang="en-US" sz="2000" dirty="0" smtClean="0"/>
              <a:t>References	</a:t>
            </a:r>
          </a:p>
          <a:p>
            <a:endParaRPr lang="en-US" dirty="0" smtClean="0"/>
          </a:p>
          <a:p>
            <a:r>
              <a:rPr lang="en-US" sz="2000" b="1" dirty="0" smtClean="0"/>
              <a:t>Technical Justification</a:t>
            </a:r>
          </a:p>
          <a:p>
            <a:r>
              <a:rPr lang="en-US" sz="2000" b="1" dirty="0" smtClean="0"/>
              <a:t>Flexibility &amp; Minimum Time  									         1 page</a:t>
            </a:r>
          </a:p>
          <a:p>
            <a:r>
              <a:rPr lang="en-US" sz="2000" b="1" dirty="0" smtClean="0"/>
              <a:t>Target List </a:t>
            </a:r>
          </a:p>
          <a:p>
            <a:r>
              <a:rPr lang="en-US" sz="2000" b="1" dirty="0" smtClean="0"/>
              <a:t>(Extra Long Target List)									       (attach page)</a:t>
            </a:r>
          </a:p>
          <a:p>
            <a:endParaRPr lang="en-US" dirty="0" smtClean="0"/>
          </a:p>
          <a:p>
            <a:r>
              <a:rPr lang="en-US" sz="2000" dirty="0" smtClean="0"/>
              <a:t>Other Applications</a:t>
            </a:r>
          </a:p>
          <a:p>
            <a:r>
              <a:rPr lang="en-US" sz="2000" dirty="0" smtClean="0"/>
              <a:t>Future Applications</a:t>
            </a:r>
          </a:p>
          <a:p>
            <a:r>
              <a:rPr lang="en-US" sz="2000" dirty="0" smtClean="0"/>
              <a:t>Previous STACK Allocation Outcomes 		</a:t>
            </a:r>
          </a:p>
          <a:p>
            <a:r>
              <a:rPr lang="en-US" sz="2000" dirty="0" smtClean="0"/>
              <a:t>Student Thesis Involvement									       2 pages</a:t>
            </a:r>
          </a:p>
          <a:p>
            <a:r>
              <a:rPr lang="en-US" sz="2000" dirty="0" smtClean="0"/>
              <a:t>Applicants Roles</a:t>
            </a:r>
          </a:p>
          <a:p>
            <a:r>
              <a:rPr lang="en-US" sz="2000" dirty="0" smtClean="0"/>
              <a:t>Observing Experience</a:t>
            </a:r>
          </a:p>
          <a:p>
            <a:r>
              <a:rPr lang="en-US" sz="2000" dirty="0" smtClean="0"/>
              <a:t>Backup Program</a:t>
            </a:r>
          </a:p>
          <a:p>
            <a:endParaRPr lang="en-US" sz="1000" dirty="0" smtClean="0"/>
          </a:p>
        </p:txBody>
      </p:sp>
      <p:pic>
        <p:nvPicPr>
          <p:cNvPr id="6" name="Picture 5" descr="accountant.gif"/>
          <p:cNvPicPr>
            <a:picLocks noChangeAspect="1"/>
          </p:cNvPicPr>
          <p:nvPr/>
        </p:nvPicPr>
        <p:blipFill>
          <a:blip r:embed="rId3"/>
          <a:stretch>
            <a:fillRect/>
          </a:stretch>
        </p:blipFill>
        <p:spPr>
          <a:xfrm>
            <a:off x="4399332" y="4318300"/>
            <a:ext cx="3181659" cy="2035077"/>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2"/>
                </a:solidFill>
                <a:ea typeface="Dotum" pitchFamily="34" charset="-127"/>
                <a:cs typeface="Tahoma" charset="0"/>
              </a:rPr>
              <a:t>Proposal Outline</a:t>
            </a:r>
            <a:endParaRPr lang="en-US" sz="2800" b="1" i="0" dirty="0">
              <a:solidFill>
                <a:schemeClr val="tx2"/>
              </a:solidFill>
              <a:ea typeface="Dotum" pitchFamily="34" charset="-127"/>
              <a:cs typeface="Tahoma" charset="0"/>
            </a:endParaRPr>
          </a:p>
        </p:txBody>
      </p:sp>
      <p:sp>
        <p:nvSpPr>
          <p:cNvPr id="3" name="TextBox 2"/>
          <p:cNvSpPr txBox="1"/>
          <p:nvPr/>
        </p:nvSpPr>
        <p:spPr>
          <a:xfrm>
            <a:off x="457200" y="798738"/>
            <a:ext cx="8446211" cy="5539979"/>
          </a:xfrm>
          <a:prstGeom prst="rect">
            <a:avLst/>
          </a:prstGeom>
          <a:noFill/>
        </p:spPr>
        <p:txBody>
          <a:bodyPr wrap="square" rtlCol="0">
            <a:spAutoFit/>
          </a:bodyPr>
          <a:lstStyle/>
          <a:p>
            <a:pPr algn="ctr"/>
            <a:r>
              <a:rPr lang="en-US" sz="2400" b="1" dirty="0" smtClean="0">
                <a:solidFill>
                  <a:srgbClr val="660066"/>
                </a:solidFill>
              </a:rPr>
              <a:t>Technical Justification</a:t>
            </a:r>
            <a:endParaRPr lang="en-US" sz="1400" dirty="0" smtClean="0"/>
          </a:p>
          <a:p>
            <a:pPr algn="ctr"/>
            <a:r>
              <a:rPr lang="en-US" sz="2000" b="1" dirty="0" smtClean="0">
                <a:solidFill>
                  <a:srgbClr val="660066"/>
                </a:solidFill>
              </a:rPr>
              <a:t>Most misunderstood section</a:t>
            </a:r>
          </a:p>
          <a:p>
            <a:pPr algn="ctr"/>
            <a:r>
              <a:rPr lang="en-US" sz="2000" b="1" dirty="0" smtClean="0">
                <a:solidFill>
                  <a:srgbClr val="660066"/>
                </a:solidFill>
              </a:rPr>
              <a:t>All points below must be addressed</a:t>
            </a:r>
          </a:p>
          <a:p>
            <a:pPr algn="ctr"/>
            <a:endParaRPr lang="en-US" sz="1600" b="1" dirty="0" smtClean="0">
              <a:solidFill>
                <a:srgbClr val="660066"/>
              </a:solidFill>
            </a:endParaRPr>
          </a:p>
          <a:p>
            <a:pPr marL="342900" indent="-342900">
              <a:buFont typeface="+mj-lt"/>
              <a:buAutoNum type="arabicPeriod"/>
            </a:pPr>
            <a:r>
              <a:rPr lang="en-US" b="1" dirty="0" smtClean="0"/>
              <a:t>Describe </a:t>
            </a:r>
            <a:r>
              <a:rPr lang="en-US" b="1" i="1" u="sng" dirty="0" smtClean="0">
                <a:solidFill>
                  <a:srgbClr val="660066"/>
                </a:solidFill>
              </a:rPr>
              <a:t>why</a:t>
            </a:r>
            <a:r>
              <a:rPr lang="en-US" b="1" dirty="0" smtClean="0"/>
              <a:t> the instrument is the best choice</a:t>
            </a:r>
          </a:p>
          <a:p>
            <a:pPr marL="342900" indent="-342900">
              <a:buFont typeface="+mj-lt"/>
              <a:buAutoNum type="arabicPeriod"/>
            </a:pPr>
            <a:endParaRPr lang="en-US" sz="800" b="1" dirty="0" smtClean="0"/>
          </a:p>
          <a:p>
            <a:pPr marL="342900" indent="-342900">
              <a:buFont typeface="+mj-lt"/>
              <a:buAutoNum type="arabicPeriod"/>
            </a:pPr>
            <a:r>
              <a:rPr lang="en-US" b="1" dirty="0" smtClean="0"/>
              <a:t>Include all relevant instrument setup details </a:t>
            </a:r>
            <a:r>
              <a:rPr lang="en-US" b="1" i="1" dirty="0" smtClean="0"/>
              <a:t>(grating angles, filters, slit widths,  CCD binning, etc.)</a:t>
            </a:r>
          </a:p>
          <a:p>
            <a:pPr marL="342900" indent="-342900">
              <a:buFont typeface="+mj-lt"/>
              <a:buAutoNum type="arabicPeriod"/>
            </a:pPr>
            <a:endParaRPr lang="en-US" sz="800" b="1" dirty="0" smtClean="0"/>
          </a:p>
          <a:p>
            <a:pPr marL="342900" indent="-342900">
              <a:buFont typeface="+mj-lt"/>
              <a:buAutoNum type="arabicPeriod"/>
            </a:pPr>
            <a:r>
              <a:rPr lang="en-US" b="1" dirty="0" smtClean="0"/>
              <a:t>State the number of nights.   FULLY JUSTIFY exposure times and overhead calculations.  Give typical example (justify) and/or extreme cases.  The STACK  should  be able to reproduce your values with no further assumptions.</a:t>
            </a:r>
          </a:p>
          <a:p>
            <a:pPr marL="342900" indent="-342900">
              <a:buFont typeface="+mj-lt"/>
              <a:buAutoNum type="arabicPeriod"/>
            </a:pPr>
            <a:endParaRPr lang="en-US" sz="800" b="1" dirty="0" smtClean="0"/>
          </a:p>
          <a:p>
            <a:pPr marL="342900" indent="-342900">
              <a:buFont typeface="+mj-lt"/>
              <a:buAutoNum type="arabicPeriod"/>
            </a:pPr>
            <a:r>
              <a:rPr lang="en-US" b="1" dirty="0" smtClean="0"/>
              <a:t>Detail the visibility of your targets.  Make sure to consider Keck Nasmyth platforms (rising and setting).  Include the amount of time targets are NOT observable</a:t>
            </a:r>
          </a:p>
          <a:p>
            <a:pPr marL="342900" indent="-342900">
              <a:buFont typeface="+mj-lt"/>
              <a:buAutoNum type="arabicPeriod"/>
            </a:pPr>
            <a:endParaRPr lang="en-US" sz="800" b="1" dirty="0" smtClean="0"/>
          </a:p>
          <a:p>
            <a:pPr marL="342900" indent="-342900">
              <a:buFont typeface="+mj-lt"/>
              <a:buAutoNum type="arabicPeriod"/>
            </a:pPr>
            <a:r>
              <a:rPr lang="en-US" b="1" dirty="0" smtClean="0"/>
              <a:t>Must include a backup program.  Treat this seriously (occurs quite often).  Include all points above </a:t>
            </a:r>
            <a:r>
              <a:rPr lang="en-US" b="1" i="1" dirty="0" smtClean="0"/>
              <a:t>(albeit to somewhat less detail)</a:t>
            </a:r>
            <a:r>
              <a:rPr lang="en-US" b="1" dirty="0" smtClean="0"/>
              <a:t>.  </a:t>
            </a:r>
            <a:r>
              <a:rPr lang="en-US" b="1" dirty="0" smtClean="0">
                <a:solidFill>
                  <a:srgbClr val="660066"/>
                </a:solidFill>
              </a:rPr>
              <a:t>STATE THE SCIENCE GOALS!</a:t>
            </a:r>
          </a:p>
          <a:p>
            <a:pPr marL="342900" indent="-342900"/>
            <a:endParaRPr lang="en-US" b="1" dirty="0" smtClean="0"/>
          </a:p>
          <a:p>
            <a:pPr marL="342900" indent="-342900"/>
            <a:r>
              <a:rPr lang="en-US" b="1" dirty="0" smtClean="0"/>
              <a:t>	You must also fully justify the technical feasibility of any possible variations in the instrument, setup parameters etc. in the "Flexibility &amp; Minimum Time" section</a:t>
            </a:r>
            <a:endParaRPr lang="en-US" b="1" dirty="0" smtClean="0">
              <a:solidFill>
                <a:srgbClr val="1F497D"/>
              </a:solidFill>
            </a:endParaRPr>
          </a:p>
          <a:p>
            <a:endParaRPr lang="en-US" sz="400" b="1" dirty="0" smtClean="0">
              <a:solidFill>
                <a:srgbClr val="1F497D"/>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Keck_construct.jpg"/>
          <p:cNvPicPr>
            <a:picLocks noChangeAspect="1"/>
          </p:cNvPicPr>
          <p:nvPr/>
        </p:nvPicPr>
        <p:blipFill>
          <a:blip r:embed="rId3"/>
          <a:srcRect l="4694" r="1417"/>
          <a:stretch>
            <a:fillRect/>
          </a:stretch>
        </p:blipFill>
        <p:spPr>
          <a:xfrm>
            <a:off x="0" y="0"/>
            <a:ext cx="9144000" cy="6858000"/>
          </a:xfrm>
          <a:prstGeom prst="rect">
            <a:avLst/>
          </a:prstGeom>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1">
                    <a:lumMod val="50000"/>
                    <a:lumOff val="50000"/>
                  </a:schemeClr>
                </a:solidFill>
                <a:ea typeface="Dotum" pitchFamily="34" charset="-127"/>
                <a:cs typeface="Tahoma" charset="0"/>
              </a:rPr>
              <a:t>Keck 20</a:t>
            </a:r>
            <a:r>
              <a:rPr lang="en-US" sz="2800" b="1" baseline="30000" dirty="0" smtClean="0">
                <a:solidFill>
                  <a:schemeClr val="tx1">
                    <a:lumMod val="50000"/>
                    <a:lumOff val="50000"/>
                  </a:schemeClr>
                </a:solidFill>
                <a:ea typeface="Dotum" pitchFamily="34" charset="-127"/>
                <a:cs typeface="Tahoma" charset="0"/>
              </a:rPr>
              <a:t>th</a:t>
            </a:r>
            <a:r>
              <a:rPr lang="en-US" sz="2800" b="1" dirty="0" smtClean="0">
                <a:solidFill>
                  <a:schemeClr val="tx1">
                    <a:lumMod val="50000"/>
                    <a:lumOff val="50000"/>
                  </a:schemeClr>
                </a:solidFill>
                <a:ea typeface="Dotum" pitchFamily="34" charset="-127"/>
                <a:cs typeface="Tahoma" charset="0"/>
              </a:rPr>
              <a:t> anniversary of First Science</a:t>
            </a:r>
            <a:endParaRPr lang="en-US" sz="2800" b="1" i="0" dirty="0">
              <a:solidFill>
                <a:schemeClr val="tx1">
                  <a:lumMod val="50000"/>
                  <a:lumOff val="50000"/>
                </a:schemeClr>
              </a:solidFill>
              <a:ea typeface="Dotum" pitchFamily="34" charset="-127"/>
              <a:cs typeface="Tahoma"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2"/>
                </a:solidFill>
                <a:ea typeface="Dotum" pitchFamily="34" charset="-127"/>
                <a:cs typeface="Tahoma" charset="0"/>
              </a:rPr>
              <a:t>Proposal Outline</a:t>
            </a:r>
            <a:endParaRPr lang="en-US" sz="2800" b="1" i="0" dirty="0">
              <a:solidFill>
                <a:schemeClr val="tx2"/>
              </a:solidFill>
              <a:ea typeface="Dotum" pitchFamily="34" charset="-127"/>
              <a:cs typeface="Tahoma" charset="0"/>
            </a:endParaRPr>
          </a:p>
        </p:txBody>
      </p:sp>
      <p:sp>
        <p:nvSpPr>
          <p:cNvPr id="3" name="TextBox 2"/>
          <p:cNvSpPr txBox="1"/>
          <p:nvPr/>
        </p:nvSpPr>
        <p:spPr>
          <a:xfrm>
            <a:off x="457200" y="798738"/>
            <a:ext cx="8446211" cy="5509201"/>
          </a:xfrm>
          <a:prstGeom prst="rect">
            <a:avLst/>
          </a:prstGeom>
          <a:noFill/>
        </p:spPr>
        <p:txBody>
          <a:bodyPr wrap="square" rtlCol="0">
            <a:spAutoFit/>
          </a:bodyPr>
          <a:lstStyle/>
          <a:p>
            <a:pPr algn="ctr"/>
            <a:r>
              <a:rPr lang="en-US" sz="2400" b="1" dirty="0" smtClean="0">
                <a:solidFill>
                  <a:srgbClr val="660066"/>
                </a:solidFill>
              </a:rPr>
              <a:t>Flexibility &amp; Minimum Time</a:t>
            </a:r>
          </a:p>
          <a:p>
            <a:pPr algn="ctr"/>
            <a:endParaRPr lang="en-US" b="1" dirty="0" smtClean="0">
              <a:solidFill>
                <a:srgbClr val="660066"/>
              </a:solidFill>
            </a:endParaRPr>
          </a:p>
          <a:p>
            <a:r>
              <a:rPr lang="en-US" b="1" dirty="0" smtClean="0">
                <a:solidFill>
                  <a:srgbClr val="660066"/>
                </a:solidFill>
              </a:rPr>
              <a:t>Flexibility:</a:t>
            </a:r>
            <a:r>
              <a:rPr lang="en-US" dirty="0" smtClean="0"/>
              <a:t>  Describe any aspect of your proposed observations which are flexible with respect to, for example, lunation, dates, instrument availability, instrument setting, distribution of time (e.g. multiple night gaps allowed) etc.  Flexibility will aid the STACK, and Keck, in approving and scheduling your proposal.</a:t>
            </a:r>
          </a:p>
          <a:p>
            <a:endParaRPr lang="en-US" sz="1400" dirty="0" smtClean="0"/>
          </a:p>
          <a:p>
            <a:pPr algn="ctr"/>
            <a:r>
              <a:rPr lang="en-US" sz="2000" b="1" dirty="0" smtClean="0">
                <a:solidFill>
                  <a:schemeClr val="tx2"/>
                </a:solidFill>
              </a:rPr>
              <a:t>Use the ETCs!     Some are rather new</a:t>
            </a:r>
          </a:p>
          <a:p>
            <a:pPr algn="ctr"/>
            <a:r>
              <a:rPr lang="en-US" b="1" dirty="0" smtClean="0">
                <a:solidFill>
                  <a:schemeClr val="tx2"/>
                </a:solidFill>
                <a:latin typeface="Times New Roman"/>
                <a:cs typeface="Times New Roman"/>
              </a:rPr>
              <a:t>HIRES, (OSIRIS), MOSFIRE, DEIMOS, ESI, NIRC2</a:t>
            </a:r>
          </a:p>
          <a:p>
            <a:endParaRPr lang="en-US" sz="1400" dirty="0" smtClean="0"/>
          </a:p>
          <a:p>
            <a:r>
              <a:rPr lang="en-US" b="1" dirty="0" smtClean="0">
                <a:solidFill>
                  <a:srgbClr val="660066"/>
                </a:solidFill>
              </a:rPr>
              <a:t>Minimum Time: </a:t>
            </a:r>
            <a:r>
              <a:rPr lang="en-US" dirty="0" smtClean="0"/>
              <a:t>State the minimum amount of time in which you can undertake your science.  Proposers should keep in mind that SUT have a limited number of nights on Keck each semester and those nights must be distributed over each telescope and over bright/grey/dark time `fairly'.  </a:t>
            </a:r>
            <a:endParaRPr lang="en-US" sz="1400" dirty="0" smtClean="0"/>
          </a:p>
          <a:p>
            <a:pPr algn="ctr"/>
            <a:endParaRPr lang="en-US" sz="2400" dirty="0" smtClean="0"/>
          </a:p>
          <a:p>
            <a:pPr algn="ctr"/>
            <a:r>
              <a:rPr lang="en-US" sz="2400" b="1" dirty="0" smtClean="0">
                <a:solidFill>
                  <a:srgbClr val="660066"/>
                </a:solidFill>
              </a:rPr>
              <a:t>Target List</a:t>
            </a:r>
          </a:p>
          <a:p>
            <a:pPr algn="ctr"/>
            <a:endParaRPr lang="en-US" b="1" dirty="0" smtClean="0">
              <a:solidFill>
                <a:srgbClr val="660066"/>
              </a:solidFill>
            </a:endParaRPr>
          </a:p>
          <a:p>
            <a:r>
              <a:rPr lang="en-US" dirty="0" smtClean="0">
                <a:solidFill>
                  <a:srgbClr val="000000"/>
                </a:solidFill>
              </a:rPr>
              <a:t>Obvious, but use the format given in the LaTeX file.  Long lists can extend to an additional page (can add on to the end of the proposal).</a:t>
            </a:r>
          </a:p>
        </p:txBody>
      </p:sp>
      <p:sp>
        <p:nvSpPr>
          <p:cNvPr id="6" name="Right Arrow 5"/>
          <p:cNvSpPr/>
          <p:nvPr/>
        </p:nvSpPr>
        <p:spPr>
          <a:xfrm>
            <a:off x="509572" y="2959251"/>
            <a:ext cx="1388949" cy="235693"/>
          </a:xfrm>
          <a:prstGeom prst="right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question_mark.jpg"/>
          <p:cNvPicPr>
            <a:picLocks noChangeAspect="1"/>
          </p:cNvPicPr>
          <p:nvPr/>
        </p:nvPicPr>
        <p:blipFill>
          <a:blip r:embed="rId3">
            <a:alphaModFix amt="32000"/>
          </a:blip>
          <a:stretch>
            <a:fillRect/>
          </a:stretch>
        </p:blipFill>
        <p:spPr>
          <a:xfrm>
            <a:off x="0" y="0"/>
            <a:ext cx="9144000" cy="6858000"/>
          </a:xfrm>
          <a:prstGeom prst="rect">
            <a:avLst/>
          </a:prstGeom>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tx2"/>
                </a:solidFill>
                <a:ea typeface="Dotum" pitchFamily="34" charset="-127"/>
                <a:cs typeface="Tahoma" charset="0"/>
              </a:rPr>
              <a:t>Proposal Outline</a:t>
            </a:r>
            <a:endParaRPr lang="en-US" sz="2800" b="1" i="0" dirty="0">
              <a:solidFill>
                <a:schemeClr val="tx2"/>
              </a:solidFill>
              <a:ea typeface="Dotum" pitchFamily="34" charset="-127"/>
              <a:cs typeface="Tahoma" charset="0"/>
            </a:endParaRPr>
          </a:p>
        </p:txBody>
      </p:sp>
      <p:sp>
        <p:nvSpPr>
          <p:cNvPr id="8" name="TextBox 7"/>
          <p:cNvSpPr txBox="1"/>
          <p:nvPr/>
        </p:nvSpPr>
        <p:spPr>
          <a:xfrm>
            <a:off x="457200" y="3980586"/>
            <a:ext cx="8446211" cy="2708434"/>
          </a:xfrm>
          <a:prstGeom prst="rect">
            <a:avLst/>
          </a:prstGeom>
          <a:noFill/>
        </p:spPr>
        <p:txBody>
          <a:bodyPr wrap="square" rtlCol="0">
            <a:spAutoFit/>
          </a:bodyPr>
          <a:lstStyle/>
          <a:p>
            <a:pPr algn="ctr"/>
            <a:endParaRPr lang="en-US" sz="2400" b="1" dirty="0" smtClean="0">
              <a:solidFill>
                <a:srgbClr val="660066"/>
              </a:solidFill>
            </a:endParaRPr>
          </a:p>
          <a:p>
            <a:pPr algn="ctr"/>
            <a:r>
              <a:rPr lang="en-US" sz="2400" b="1" dirty="0" smtClean="0">
                <a:solidFill>
                  <a:schemeClr val="tx2"/>
                </a:solidFill>
              </a:rPr>
              <a:t>Keep in mind that throughout the proposal process, feel free to contact me is you have any questions and, in particular, if you have questions related to the Technical Feasibility section</a:t>
            </a:r>
          </a:p>
          <a:p>
            <a:pPr algn="ctr"/>
            <a:endParaRPr lang="en-US" sz="800" b="1" dirty="0" smtClean="0">
              <a:solidFill>
                <a:schemeClr val="tx2"/>
              </a:solidFill>
            </a:endParaRPr>
          </a:p>
          <a:p>
            <a:pPr algn="ctr"/>
            <a:r>
              <a:rPr lang="en-US" sz="2400" dirty="0" smtClean="0">
                <a:solidFill>
                  <a:schemeClr val="tx2"/>
                </a:solidFill>
                <a:hlinkClick r:id="rId4"/>
              </a:rPr>
              <a:t>j</a:t>
            </a:r>
            <a:r>
              <a:rPr lang="en-US" sz="2400" dirty="0" smtClean="0">
                <a:solidFill>
                  <a:schemeClr val="tx2"/>
                </a:solidFill>
                <a:hlinkClick r:id="rId4"/>
              </a:rPr>
              <a:t>cooke(at)astro.swin.edu.au</a:t>
            </a:r>
            <a:endParaRPr lang="en-US" sz="2400" dirty="0" smtClean="0">
              <a:solidFill>
                <a:schemeClr val="tx2"/>
              </a:solidFill>
            </a:endParaRPr>
          </a:p>
          <a:p>
            <a:pPr algn="ctr"/>
            <a:r>
              <a:rPr lang="en-US" sz="2400" b="1" dirty="0" smtClean="0">
                <a:solidFill>
                  <a:schemeClr val="tx2"/>
                </a:solidFill>
              </a:rPr>
              <a:t>o</a:t>
            </a:r>
            <a:r>
              <a:rPr lang="en-US" sz="2400" b="1" dirty="0" smtClean="0">
                <a:solidFill>
                  <a:schemeClr val="tx2"/>
                </a:solidFill>
              </a:rPr>
              <a:t>r office phone ext. 5392</a:t>
            </a:r>
            <a:endParaRPr lang="en-US" sz="2400" b="1" dirty="0" smtClean="0">
              <a:solidFill>
                <a:schemeClr val="tx2"/>
              </a:solidFill>
            </a:endParaRPr>
          </a:p>
          <a:p>
            <a:pPr algn="ctr"/>
            <a:endParaRPr lang="en-US" b="1" dirty="0" smtClean="0">
              <a:solidFill>
                <a:schemeClr val="tx2"/>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TextBox 11"/>
          <p:cNvSpPr txBox="1"/>
          <p:nvPr/>
        </p:nvSpPr>
        <p:spPr>
          <a:xfrm>
            <a:off x="457200" y="798737"/>
            <a:ext cx="8446211" cy="5724644"/>
          </a:xfrm>
          <a:prstGeom prst="rect">
            <a:avLst/>
          </a:prstGeom>
          <a:noFill/>
        </p:spPr>
        <p:txBody>
          <a:bodyPr wrap="square" rtlCol="0">
            <a:spAutoFit/>
          </a:bodyPr>
          <a:lstStyle/>
          <a:p>
            <a:pPr algn="ctr"/>
            <a:r>
              <a:rPr lang="en-US" sz="2400" b="1" dirty="0" smtClean="0">
                <a:solidFill>
                  <a:srgbClr val="800000"/>
                </a:solidFill>
              </a:rPr>
              <a:t>Not too difficult part</a:t>
            </a:r>
          </a:p>
          <a:p>
            <a:endParaRPr lang="en-US" sz="1600" dirty="0" smtClean="0"/>
          </a:p>
          <a:p>
            <a:r>
              <a:rPr lang="en-US" sz="2000" dirty="0" smtClean="0"/>
              <a:t>Scientific Justification</a:t>
            </a:r>
          </a:p>
          <a:p>
            <a:r>
              <a:rPr lang="en-US" sz="2000" dirty="0" smtClean="0"/>
              <a:t>Figures														       3 pages</a:t>
            </a:r>
          </a:p>
          <a:p>
            <a:r>
              <a:rPr lang="en-US" sz="2000" dirty="0" smtClean="0"/>
              <a:t>References	</a:t>
            </a:r>
          </a:p>
          <a:p>
            <a:endParaRPr lang="en-US" dirty="0" smtClean="0"/>
          </a:p>
          <a:p>
            <a:r>
              <a:rPr lang="en-US" sz="2000" dirty="0" smtClean="0"/>
              <a:t>Technical Justification</a:t>
            </a:r>
          </a:p>
          <a:p>
            <a:r>
              <a:rPr lang="en-US" sz="2000" dirty="0" smtClean="0"/>
              <a:t>Flexibility &amp; Minimum Time  									         1 page</a:t>
            </a:r>
          </a:p>
          <a:p>
            <a:r>
              <a:rPr lang="en-US" sz="2000" dirty="0" smtClean="0"/>
              <a:t>Target List </a:t>
            </a:r>
          </a:p>
          <a:p>
            <a:r>
              <a:rPr lang="en-US" sz="2000" dirty="0" smtClean="0"/>
              <a:t>(Extra Long Target List)									       (attach page)</a:t>
            </a:r>
          </a:p>
          <a:p>
            <a:endParaRPr lang="en-US" dirty="0" smtClean="0"/>
          </a:p>
          <a:p>
            <a:r>
              <a:rPr lang="en-US" sz="2000" b="1" dirty="0" smtClean="0"/>
              <a:t>Other Applications</a:t>
            </a:r>
          </a:p>
          <a:p>
            <a:r>
              <a:rPr lang="en-US" sz="2000" b="1" dirty="0" smtClean="0"/>
              <a:t>Future Applications</a:t>
            </a:r>
          </a:p>
          <a:p>
            <a:r>
              <a:rPr lang="en-US" sz="2000" b="1" dirty="0" smtClean="0"/>
              <a:t>Previous STACK Allocation Outcomes </a:t>
            </a:r>
            <a:r>
              <a:rPr lang="en-US" sz="2000" dirty="0" smtClean="0"/>
              <a:t>		</a:t>
            </a:r>
          </a:p>
          <a:p>
            <a:r>
              <a:rPr lang="en-US" sz="2000" dirty="0" smtClean="0"/>
              <a:t>Student Thesis Involvement									       </a:t>
            </a:r>
            <a:r>
              <a:rPr lang="en-US" sz="2000" b="1" dirty="0" smtClean="0"/>
              <a:t>2 pages</a:t>
            </a:r>
          </a:p>
          <a:p>
            <a:r>
              <a:rPr lang="en-US" sz="2000" dirty="0" smtClean="0"/>
              <a:t>Applicants Roles</a:t>
            </a:r>
          </a:p>
          <a:p>
            <a:r>
              <a:rPr lang="en-US" sz="2000" dirty="0" smtClean="0"/>
              <a:t>Observing Experience</a:t>
            </a:r>
          </a:p>
          <a:p>
            <a:r>
              <a:rPr lang="en-US" sz="2000" dirty="0" smtClean="0"/>
              <a:t>Backup Program</a:t>
            </a:r>
          </a:p>
          <a:p>
            <a:endParaRPr lang="en-US" sz="1000" dirty="0" smtClean="0"/>
          </a:p>
        </p:txBody>
      </p:sp>
      <p:pic>
        <p:nvPicPr>
          <p:cNvPr id="10" name="Picture 9" descr="scopes.jpg"/>
          <p:cNvPicPr>
            <a:picLocks noChangeAspect="1"/>
          </p:cNvPicPr>
          <p:nvPr/>
        </p:nvPicPr>
        <p:blipFill>
          <a:blip r:embed="rId3">
            <a:clrChange>
              <a:clrFrom>
                <a:srgbClr val="FFFFFF"/>
              </a:clrFrom>
              <a:clrTo>
                <a:srgbClr val="FFFFFF">
                  <a:alpha val="0"/>
                </a:srgbClr>
              </a:clrTo>
            </a:clrChange>
          </a:blip>
          <a:srcRect l="63720" t="25600" r="9361" b="28336"/>
          <a:stretch>
            <a:fillRect/>
          </a:stretch>
        </p:blipFill>
        <p:spPr>
          <a:xfrm>
            <a:off x="5826497" y="1687250"/>
            <a:ext cx="2461532" cy="2370020"/>
          </a:xfrm>
          <a:prstGeom prst="rect">
            <a:avLst/>
          </a:prstGeom>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Proposal Outline</a:t>
            </a:r>
            <a:endParaRPr lang="en-US" sz="2800" b="1" i="0" dirty="0">
              <a:solidFill>
                <a:srgbClr val="1F497D"/>
              </a:solidFill>
              <a:ea typeface="Dotum" pitchFamily="34" charset="-127"/>
              <a:cs typeface="Tahoma" charset="0"/>
            </a:endParaRPr>
          </a:p>
        </p:txBody>
      </p:sp>
      <p:sp>
        <p:nvSpPr>
          <p:cNvPr id="4" name="Rectangle 3"/>
          <p:cNvSpPr/>
          <p:nvPr/>
        </p:nvSpPr>
        <p:spPr>
          <a:xfrm>
            <a:off x="248772" y="4032049"/>
            <a:ext cx="8654639" cy="2412000"/>
          </a:xfrm>
          <a:prstGeom prst="rect">
            <a:avLst/>
          </a:prstGeom>
          <a:noFill/>
          <a:ln w="508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radio.jpg"/>
          <p:cNvPicPr>
            <a:picLocks noChangeAspect="1"/>
          </p:cNvPicPr>
          <p:nvPr/>
        </p:nvPicPr>
        <p:blipFill>
          <a:blip r:embed="rId4"/>
          <a:srcRect r="19650" b="11259"/>
          <a:stretch>
            <a:fillRect/>
          </a:stretch>
        </p:blipFill>
        <p:spPr>
          <a:xfrm>
            <a:off x="3175230" y="1381314"/>
            <a:ext cx="1418722" cy="1566880"/>
          </a:xfrm>
          <a:prstGeom prst="rect">
            <a:avLst/>
          </a:prstGeom>
        </p:spPr>
      </p:pic>
      <p:pic>
        <p:nvPicPr>
          <p:cNvPr id="11" name="Picture 10" descr="scopes.jpg"/>
          <p:cNvPicPr>
            <a:picLocks noChangeAspect="1"/>
          </p:cNvPicPr>
          <p:nvPr/>
        </p:nvPicPr>
        <p:blipFill>
          <a:blip r:embed="rId3"/>
          <a:srcRect l="15178" t="58176" r="60766" b="14338"/>
          <a:stretch>
            <a:fillRect/>
          </a:stretch>
        </p:blipFill>
        <p:spPr>
          <a:xfrm>
            <a:off x="4543358" y="1381314"/>
            <a:ext cx="2199666" cy="1414155"/>
          </a:xfrm>
          <a:prstGeom prst="rect">
            <a:avLst/>
          </a:prstGeom>
        </p:spPr>
      </p:pic>
      <p:pic>
        <p:nvPicPr>
          <p:cNvPr id="9" name="Picture 8" descr="obs.jpg"/>
          <p:cNvPicPr>
            <a:picLocks noChangeAspect="1"/>
          </p:cNvPicPr>
          <p:nvPr/>
        </p:nvPicPr>
        <p:blipFill>
          <a:blip r:embed="rId5">
            <a:clrChange>
              <a:clrFrom>
                <a:srgbClr val="FFFFFF"/>
              </a:clrFrom>
              <a:clrTo>
                <a:srgbClr val="FFFFFF">
                  <a:alpha val="0"/>
                </a:srgbClr>
              </a:clrTo>
            </a:clrChange>
            <a:alphaModFix/>
            <a:grayscl/>
          </a:blip>
          <a:stretch>
            <a:fillRect/>
          </a:stretch>
        </p:blipFill>
        <p:spPr>
          <a:xfrm>
            <a:off x="3860647" y="2795469"/>
            <a:ext cx="1493633" cy="1134228"/>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PI publication page</a:t>
            </a:r>
            <a:endParaRPr lang="en-US" sz="2800" b="1" i="0" dirty="0">
              <a:solidFill>
                <a:srgbClr val="1F497D"/>
              </a:solidFill>
              <a:ea typeface="Dotum" pitchFamily="34" charset="-127"/>
              <a:cs typeface="Tahoma" charset="0"/>
            </a:endParaRPr>
          </a:p>
        </p:txBody>
      </p:sp>
      <p:pic>
        <p:nvPicPr>
          <p:cNvPr id="3" name="Picture 2" descr="Screen shot 2013-03-04 at 8.22.23 PM.png"/>
          <p:cNvPicPr>
            <a:picLocks noChangeAspect="1"/>
          </p:cNvPicPr>
          <p:nvPr/>
        </p:nvPicPr>
        <p:blipFill>
          <a:blip r:embed="rId3"/>
          <a:srcRect b="2329"/>
          <a:stretch>
            <a:fillRect/>
          </a:stretch>
        </p:blipFill>
        <p:spPr>
          <a:xfrm>
            <a:off x="0" y="836568"/>
            <a:ext cx="9144000" cy="5548698"/>
          </a:xfrm>
          <a:prstGeom prst="rect">
            <a:avLst/>
          </a:prstGeom>
        </p:spPr>
      </p:pic>
      <p:sp>
        <p:nvSpPr>
          <p:cNvPr id="4" name="TextBox 3"/>
          <p:cNvSpPr txBox="1"/>
          <p:nvPr/>
        </p:nvSpPr>
        <p:spPr>
          <a:xfrm>
            <a:off x="2081835" y="6385266"/>
            <a:ext cx="5088841" cy="369332"/>
          </a:xfrm>
          <a:prstGeom prst="rect">
            <a:avLst/>
          </a:prstGeom>
          <a:noFill/>
        </p:spPr>
        <p:txBody>
          <a:bodyPr wrap="none" rtlCol="0">
            <a:spAutoFit/>
          </a:bodyPr>
          <a:lstStyle/>
          <a:p>
            <a:r>
              <a:rPr lang="en-US" dirty="0" smtClean="0"/>
              <a:t>http://astronomy.swin.edu.au/research/keck_pubs/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Proposal Outline</a:t>
            </a:r>
            <a:endParaRPr lang="en-US" sz="2800" b="1" i="0" dirty="0">
              <a:solidFill>
                <a:srgbClr val="1F497D"/>
              </a:solidFill>
              <a:ea typeface="Dotum" pitchFamily="34" charset="-127"/>
              <a:cs typeface="Tahoma" charset="0"/>
            </a:endParaRPr>
          </a:p>
        </p:txBody>
      </p:sp>
      <p:sp>
        <p:nvSpPr>
          <p:cNvPr id="4" name="Rectangle 3"/>
          <p:cNvSpPr/>
          <p:nvPr/>
        </p:nvSpPr>
        <p:spPr>
          <a:xfrm>
            <a:off x="248772" y="4032049"/>
            <a:ext cx="8654639" cy="2412000"/>
          </a:xfrm>
          <a:prstGeom prst="rect">
            <a:avLst/>
          </a:prstGeom>
          <a:noFill/>
          <a:ln w="50800">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457200" y="798737"/>
            <a:ext cx="8446211" cy="5724644"/>
          </a:xfrm>
          <a:prstGeom prst="rect">
            <a:avLst/>
          </a:prstGeom>
          <a:noFill/>
        </p:spPr>
        <p:txBody>
          <a:bodyPr wrap="square" rtlCol="0">
            <a:spAutoFit/>
          </a:bodyPr>
          <a:lstStyle/>
          <a:p>
            <a:pPr algn="ctr"/>
            <a:r>
              <a:rPr lang="en-US" sz="2400" b="1" dirty="0" smtClean="0">
                <a:solidFill>
                  <a:srgbClr val="800000"/>
                </a:solidFill>
              </a:rPr>
              <a:t>Not too difficult part</a:t>
            </a:r>
          </a:p>
          <a:p>
            <a:endParaRPr lang="en-US" sz="1600" dirty="0" smtClean="0"/>
          </a:p>
          <a:p>
            <a:r>
              <a:rPr lang="en-US" sz="2000" dirty="0" smtClean="0"/>
              <a:t>Scientific Justification</a:t>
            </a:r>
          </a:p>
          <a:p>
            <a:r>
              <a:rPr lang="en-US" sz="2000" dirty="0" smtClean="0"/>
              <a:t>Figures														       3 pages</a:t>
            </a:r>
          </a:p>
          <a:p>
            <a:r>
              <a:rPr lang="en-US" sz="2000" dirty="0" smtClean="0"/>
              <a:t>References	</a:t>
            </a:r>
          </a:p>
          <a:p>
            <a:endParaRPr lang="en-US" dirty="0" smtClean="0"/>
          </a:p>
          <a:p>
            <a:r>
              <a:rPr lang="en-US" sz="2000" dirty="0" smtClean="0"/>
              <a:t>Technical Justification</a:t>
            </a:r>
          </a:p>
          <a:p>
            <a:r>
              <a:rPr lang="en-US" sz="2000" dirty="0" smtClean="0"/>
              <a:t>Flexibility &amp; Minimum Time  									         1 page</a:t>
            </a:r>
          </a:p>
          <a:p>
            <a:r>
              <a:rPr lang="en-US" sz="2000" dirty="0" smtClean="0"/>
              <a:t>Target List </a:t>
            </a:r>
          </a:p>
          <a:p>
            <a:r>
              <a:rPr lang="en-US" sz="2000" dirty="0" smtClean="0"/>
              <a:t>(Extra Long Target List)									       (attach page)</a:t>
            </a:r>
          </a:p>
          <a:p>
            <a:endParaRPr lang="en-US" dirty="0" smtClean="0"/>
          </a:p>
          <a:p>
            <a:r>
              <a:rPr lang="en-US" sz="2000" dirty="0" smtClean="0"/>
              <a:t>Other Applications</a:t>
            </a:r>
          </a:p>
          <a:p>
            <a:r>
              <a:rPr lang="en-US" sz="2000" dirty="0" smtClean="0"/>
              <a:t>Future Applications</a:t>
            </a:r>
          </a:p>
          <a:p>
            <a:r>
              <a:rPr lang="en-US" sz="2000" dirty="0" smtClean="0"/>
              <a:t>Previous STACK Allocation Outcomes 		</a:t>
            </a:r>
          </a:p>
          <a:p>
            <a:r>
              <a:rPr lang="en-US" sz="2000" b="1" dirty="0" smtClean="0"/>
              <a:t>Student Thesis Involvement									       2 pages</a:t>
            </a:r>
          </a:p>
          <a:p>
            <a:r>
              <a:rPr lang="en-US" sz="2000" b="1" dirty="0" smtClean="0"/>
              <a:t>Applicants Roles</a:t>
            </a:r>
          </a:p>
          <a:p>
            <a:r>
              <a:rPr lang="en-US" sz="2000" b="1" dirty="0" smtClean="0"/>
              <a:t>Observing Experience</a:t>
            </a:r>
          </a:p>
          <a:p>
            <a:r>
              <a:rPr lang="en-US" sz="2000" b="1" dirty="0" smtClean="0"/>
              <a:t>Backup Program</a:t>
            </a:r>
          </a:p>
          <a:p>
            <a:endParaRPr lang="en-US" sz="1000" dirty="0" smtClean="0"/>
          </a:p>
        </p:txBody>
      </p:sp>
      <p:pic>
        <p:nvPicPr>
          <p:cNvPr id="6" name="Picture 5" descr="blame.jpg"/>
          <p:cNvPicPr>
            <a:picLocks noChangeAspect="1"/>
          </p:cNvPicPr>
          <p:nvPr/>
        </p:nvPicPr>
        <p:blipFill>
          <a:blip r:embed="rId3"/>
          <a:srcRect l="3456" t="5809" r="2416" b="8435"/>
          <a:stretch>
            <a:fillRect/>
          </a:stretch>
        </p:blipFill>
        <p:spPr>
          <a:xfrm>
            <a:off x="4031590" y="1745760"/>
            <a:ext cx="2750210" cy="2249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citlogo.gif"/>
          <p:cNvPicPr>
            <a:picLocks noChangeAspect="1"/>
          </p:cNvPicPr>
          <p:nvPr/>
        </p:nvPicPr>
        <p:blipFill>
          <a:blip r:embed="rId3">
            <a:lum/>
            <a:alphaModFix amt="15000"/>
          </a:blip>
          <a:stretch>
            <a:fillRect/>
          </a:stretch>
        </p:blipFill>
        <p:spPr>
          <a:xfrm>
            <a:off x="754149" y="1611534"/>
            <a:ext cx="5137806" cy="5137806"/>
          </a:xfrm>
          <a:prstGeom prst="rect">
            <a:avLst/>
          </a:prstGeom>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3" name="TextBox 2"/>
          <p:cNvSpPr txBox="1"/>
          <p:nvPr/>
        </p:nvSpPr>
        <p:spPr>
          <a:xfrm>
            <a:off x="322080" y="2086559"/>
            <a:ext cx="8446618" cy="4247317"/>
          </a:xfrm>
          <a:prstGeom prst="rect">
            <a:avLst/>
          </a:prstGeom>
          <a:noFill/>
        </p:spPr>
        <p:txBody>
          <a:bodyPr wrap="none" rtlCol="0">
            <a:spAutoFit/>
          </a:bodyPr>
          <a:lstStyle/>
          <a:p>
            <a:r>
              <a:rPr lang="en-US" b="1" dirty="0" smtClean="0">
                <a:solidFill>
                  <a:srgbClr val="660066"/>
                </a:solidFill>
              </a:rPr>
              <a:t>Submit a Proposal for Caltech Collaborative Time</a:t>
            </a:r>
          </a:p>
          <a:p>
            <a:endParaRPr lang="en-US" sz="1000" dirty="0" smtClean="0"/>
          </a:p>
          <a:p>
            <a:r>
              <a:rPr lang="en-US" dirty="0" smtClean="0"/>
              <a:t>In the interests of promoting collaborative research between Swinburne and Caltech, </a:t>
            </a:r>
          </a:p>
          <a:p>
            <a:r>
              <a:rPr lang="en-US" dirty="0" smtClean="0"/>
              <a:t>collaborations are to jointly apply to both of their respective time allocation committees </a:t>
            </a:r>
          </a:p>
          <a:p>
            <a:r>
              <a:rPr lang="en-US" dirty="0" smtClean="0"/>
              <a:t>for Keck time for joint projects on an approximately equal time basis. If the proposed</a:t>
            </a:r>
          </a:p>
          <a:p>
            <a:r>
              <a:rPr lang="en-US" dirty="0" smtClean="0"/>
              <a:t> joint project is not supported by both time allocation committees, the proposed project</a:t>
            </a:r>
          </a:p>
          <a:p>
            <a:r>
              <a:rPr lang="en-US" dirty="0" smtClean="0"/>
              <a:t> will receive zero nights from either so that no party is disadvantaged and each time </a:t>
            </a:r>
          </a:p>
          <a:p>
            <a:r>
              <a:rPr lang="en-US" dirty="0" smtClean="0"/>
              <a:t>allocation committee has a clear incentive to support their scientists when a genuine </a:t>
            </a:r>
          </a:p>
          <a:p>
            <a:r>
              <a:rPr lang="en-US" dirty="0" smtClean="0"/>
              <a:t>desire to collaborate exists. Caltech will include a summary of Collaborative Time </a:t>
            </a:r>
          </a:p>
          <a:p>
            <a:r>
              <a:rPr lang="en-US" dirty="0" smtClean="0"/>
              <a:t>allocations so PIs can make collaborative allocations informed by the program history.</a:t>
            </a:r>
          </a:p>
          <a:p>
            <a:r>
              <a:rPr lang="en-US" dirty="0" smtClean="0"/>
              <a:t> The link to this summary will be provided here after this semester.</a:t>
            </a:r>
          </a:p>
          <a:p>
            <a:endParaRPr lang="en-US" dirty="0" smtClean="0"/>
          </a:p>
          <a:p>
            <a:r>
              <a:rPr lang="en-US" dirty="0" smtClean="0"/>
              <a:t>Swinburne and Caltech collaborations will need to apply to the STACK following the </a:t>
            </a:r>
          </a:p>
          <a:p>
            <a:r>
              <a:rPr lang="en-US" dirty="0" smtClean="0"/>
              <a:t>guidelines described on this webpage and directly to the Caltech TAC. Caltech </a:t>
            </a:r>
          </a:p>
          <a:p>
            <a:r>
              <a:rPr lang="en-US" dirty="0" smtClean="0"/>
              <a:t>Collaborative time proposals are due by </a:t>
            </a:r>
            <a:r>
              <a:rPr lang="en-US" b="1" dirty="0" smtClean="0"/>
              <a:t>17:00 PDT, 2 April, 2013. </a:t>
            </a:r>
            <a:endParaRPr lang="en-US" b="1" dirty="0"/>
          </a:p>
        </p:txBody>
      </p:sp>
      <p:sp>
        <p:nvSpPr>
          <p:cNvPr id="4" name="TextBox 3"/>
          <p:cNvSpPr txBox="1"/>
          <p:nvPr/>
        </p:nvSpPr>
        <p:spPr>
          <a:xfrm>
            <a:off x="1227940" y="935100"/>
            <a:ext cx="4872047" cy="584776"/>
          </a:xfrm>
          <a:prstGeom prst="rect">
            <a:avLst/>
          </a:prstGeom>
          <a:noFill/>
        </p:spPr>
        <p:txBody>
          <a:bodyPr wrap="none" rtlCol="0">
            <a:spAutoFit/>
          </a:bodyPr>
          <a:lstStyle/>
          <a:p>
            <a:r>
              <a:rPr lang="en-US" sz="3200" b="1" dirty="0" smtClean="0">
                <a:solidFill>
                  <a:srgbClr val="660066"/>
                </a:solidFill>
              </a:rPr>
              <a:t>Want more nights on Keck?</a:t>
            </a:r>
            <a:endParaRPr lang="en-US" sz="3200" b="1" dirty="0">
              <a:solidFill>
                <a:srgbClr val="660066"/>
              </a:solidFill>
            </a:endParaRPr>
          </a:p>
        </p:txBody>
      </p:sp>
      <p:pic>
        <p:nvPicPr>
          <p:cNvPr id="5" name="Picture 4" descr="more.jpg"/>
          <p:cNvPicPr>
            <a:picLocks noChangeAspect="1"/>
          </p:cNvPicPr>
          <p:nvPr/>
        </p:nvPicPr>
        <p:blipFill>
          <a:blip r:embed="rId4"/>
          <a:stretch>
            <a:fillRect/>
          </a:stretch>
        </p:blipFill>
        <p:spPr>
          <a:xfrm>
            <a:off x="6873957" y="163131"/>
            <a:ext cx="2100650" cy="2145186"/>
          </a:xfrm>
          <a:prstGeom prst="rect">
            <a:avLst/>
          </a:prstGeom>
        </p:spPr>
      </p:pic>
      <p:pic>
        <p:nvPicPr>
          <p:cNvPr id="8" name="Picture 7" descr="new.jpg"/>
          <p:cNvPicPr>
            <a:picLocks noChangeAspect="1"/>
          </p:cNvPicPr>
          <p:nvPr/>
        </p:nvPicPr>
        <p:blipFill>
          <a:blip r:embed="rId5">
            <a:clrChange>
              <a:clrFrom>
                <a:srgbClr val="FFFFFF"/>
              </a:clrFrom>
              <a:clrTo>
                <a:srgbClr val="FFFFFF">
                  <a:alpha val="0"/>
                </a:srgbClr>
              </a:clrTo>
            </a:clrChange>
          </a:blip>
          <a:stretch>
            <a:fillRect/>
          </a:stretch>
        </p:blipFill>
        <p:spPr>
          <a:xfrm rot="1047634">
            <a:off x="5276874" y="1908958"/>
            <a:ext cx="839689" cy="67175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4" name="Rectangle 3"/>
          <p:cNvSpPr/>
          <p:nvPr/>
        </p:nvSpPr>
        <p:spPr>
          <a:xfrm>
            <a:off x="570788" y="995147"/>
            <a:ext cx="4260622" cy="2185214"/>
          </a:xfrm>
          <a:prstGeom prst="rect">
            <a:avLst/>
          </a:prstGeom>
        </p:spPr>
        <p:txBody>
          <a:bodyPr wrap="square">
            <a:spAutoFit/>
          </a:bodyPr>
          <a:lstStyle/>
          <a:p>
            <a:r>
              <a:rPr lang="en-US" b="1" dirty="0" smtClean="0">
                <a:solidFill>
                  <a:srgbClr val="660066"/>
                </a:solidFill>
              </a:rPr>
              <a:t>Proposal Outcomes</a:t>
            </a:r>
          </a:p>
          <a:p>
            <a:endParaRPr lang="en-US" sz="1000" dirty="0" smtClean="0"/>
          </a:p>
          <a:p>
            <a:r>
              <a:rPr lang="en-US" dirty="0" smtClean="0"/>
              <a:t>The STACK will meet in early April to</a:t>
            </a:r>
            <a:r>
              <a:rPr lang="en-US" dirty="0" smtClean="0"/>
              <a:t> review </a:t>
            </a:r>
            <a:r>
              <a:rPr lang="en-US" dirty="0" smtClean="0"/>
              <a:t>semester 2013B </a:t>
            </a:r>
            <a:r>
              <a:rPr lang="en-US" dirty="0" smtClean="0"/>
              <a:t>proposals.</a:t>
            </a:r>
            <a:r>
              <a:rPr lang="en-US" dirty="0" smtClean="0"/>
              <a:t>  </a:t>
            </a:r>
            <a:r>
              <a:rPr lang="en-US" dirty="0" smtClean="0"/>
              <a:t>The </a:t>
            </a:r>
            <a:r>
              <a:rPr lang="en-US" dirty="0" smtClean="0"/>
              <a:t>STACK then puts forth </a:t>
            </a:r>
            <a:r>
              <a:rPr lang="en-US" dirty="0" smtClean="0"/>
              <a:t>their </a:t>
            </a:r>
            <a:r>
              <a:rPr lang="en-US" dirty="0" smtClean="0"/>
              <a:t>recommendations to </a:t>
            </a:r>
            <a:r>
              <a:rPr lang="en-US" dirty="0" smtClean="0"/>
              <a:t>Caltech.</a:t>
            </a:r>
            <a:r>
              <a:rPr lang="en-US" dirty="0" smtClean="0"/>
              <a:t>  </a:t>
            </a:r>
            <a:r>
              <a:rPr lang="en-US" dirty="0" smtClean="0"/>
              <a:t>Proposers </a:t>
            </a:r>
            <a:r>
              <a:rPr lang="en-US" dirty="0" smtClean="0"/>
              <a:t>will learn of the results </a:t>
            </a:r>
          </a:p>
          <a:p>
            <a:r>
              <a:rPr lang="en-US" dirty="0" smtClean="0"/>
              <a:t>late-April.  The Keck telescope schedule</a:t>
            </a:r>
          </a:p>
          <a:p>
            <a:r>
              <a:rPr lang="en-US" dirty="0" smtClean="0"/>
              <a:t> is released on 1 June. </a:t>
            </a:r>
            <a:endParaRPr lang="en-US" dirty="0"/>
          </a:p>
        </p:txBody>
      </p:sp>
      <p:sp>
        <p:nvSpPr>
          <p:cNvPr id="5" name="Rectangle 4"/>
          <p:cNvSpPr/>
          <p:nvPr/>
        </p:nvSpPr>
        <p:spPr>
          <a:xfrm>
            <a:off x="570788" y="3326419"/>
            <a:ext cx="7730335" cy="3108544"/>
          </a:xfrm>
          <a:prstGeom prst="rect">
            <a:avLst/>
          </a:prstGeom>
        </p:spPr>
        <p:txBody>
          <a:bodyPr wrap="square">
            <a:spAutoFit/>
          </a:bodyPr>
          <a:lstStyle/>
          <a:p>
            <a:r>
              <a:rPr lang="en-US" b="1" dirty="0" smtClean="0">
                <a:solidFill>
                  <a:srgbClr val="660066"/>
                </a:solidFill>
              </a:rPr>
              <a:t>Remote Observing/Eavesdropping</a:t>
            </a:r>
          </a:p>
          <a:p>
            <a:endParaRPr lang="en-US" sz="1000" dirty="0" smtClean="0"/>
          </a:p>
          <a:p>
            <a:r>
              <a:rPr lang="en-US" dirty="0" smtClean="0"/>
              <a:t>For those who wish to use the Swinburne remote facilities in "eavesdropping" mode, you must contact WMKO's Mainland Observing Coordinators and Jeff Cooke in advance of your run (4 weeks for mainland-only observing, 2 weeks for mainland eavesdropping mode). Currently, fully-remote (mainland-only) observing is not available but should be in the near future.</a:t>
            </a:r>
            <a:r>
              <a:rPr lang="en-US" dirty="0" smtClean="0"/>
              <a:t> </a:t>
            </a:r>
          </a:p>
          <a:p>
            <a:endParaRPr lang="en-US" sz="1400" dirty="0" smtClean="0"/>
          </a:p>
          <a:p>
            <a:r>
              <a:rPr lang="en-US" b="1" dirty="0" smtClean="0">
                <a:solidFill>
                  <a:srgbClr val="660066"/>
                </a:solidFill>
              </a:rPr>
              <a:t>KOS Funds</a:t>
            </a:r>
          </a:p>
          <a:p>
            <a:endParaRPr lang="en-US" sz="1000" dirty="0" smtClean="0"/>
          </a:p>
          <a:p>
            <a:r>
              <a:rPr lang="en-US" dirty="0" smtClean="0"/>
              <a:t>The new travel forms are designed to accommodate travel funding requests for Keck runs.  See the form, </a:t>
            </a:r>
            <a:r>
              <a:rPr lang="en-US" dirty="0" smtClean="0"/>
              <a:t>Liz, or me for details.</a:t>
            </a:r>
            <a:endParaRPr lang="en-US" dirty="0"/>
          </a:p>
        </p:txBody>
      </p:sp>
      <p:pic>
        <p:nvPicPr>
          <p:cNvPr id="6" name="Picture 5" descr="getit.jpg"/>
          <p:cNvPicPr>
            <a:picLocks noChangeAspect="1"/>
          </p:cNvPicPr>
          <p:nvPr/>
        </p:nvPicPr>
        <p:blipFill>
          <a:blip r:embed="rId3"/>
          <a:srcRect b="3673"/>
          <a:stretch>
            <a:fillRect/>
          </a:stretch>
        </p:blipFill>
        <p:spPr>
          <a:xfrm>
            <a:off x="5184928" y="885485"/>
            <a:ext cx="3606616" cy="258338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3" descr="C:\Documents and Settings\jeff\My Documents\My Pictures\keck-moonlight.jpg"/>
          <p:cNvPicPr>
            <a:picLocks noGrp="1" noChangeAspect="1" noChangeArrowheads="1"/>
          </p:cNvPicPr>
          <p:nvPr>
            <p:ph type="body" idx="1"/>
          </p:nvPr>
        </p:nvPicPr>
        <p:blipFill>
          <a:blip r:embed="rId3"/>
          <a:srcRect b="6339"/>
          <a:stretch>
            <a:fillRect/>
          </a:stretch>
        </p:blipFill>
        <p:spPr>
          <a:xfrm>
            <a:off x="0" y="0"/>
            <a:ext cx="9144000" cy="6858000"/>
          </a:xfrm>
          <a:noFill/>
          <a:ln/>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bg1"/>
                </a:solidFill>
                <a:ea typeface="Dotum" pitchFamily="34" charset="-127"/>
                <a:cs typeface="Tahoma" charset="0"/>
              </a:rPr>
              <a:t>How NOT to write a Keck proposal</a:t>
            </a:r>
            <a:endParaRPr lang="en-US" sz="2800" b="1" i="0" dirty="0">
              <a:solidFill>
                <a:schemeClr val="bg1"/>
              </a:solidFill>
              <a:ea typeface="Dotum" pitchFamily="34" charset="-127"/>
              <a:cs typeface="Tahoma" charset="0"/>
            </a:endParaRPr>
          </a:p>
        </p:txBody>
      </p:sp>
      <p:sp>
        <p:nvSpPr>
          <p:cNvPr id="4" name="TextBox 3"/>
          <p:cNvSpPr txBox="1"/>
          <p:nvPr/>
        </p:nvSpPr>
        <p:spPr>
          <a:xfrm>
            <a:off x="3500807" y="2068857"/>
            <a:ext cx="2052365" cy="584776"/>
          </a:xfrm>
          <a:prstGeom prst="rect">
            <a:avLst/>
          </a:prstGeom>
          <a:noFill/>
        </p:spPr>
        <p:txBody>
          <a:bodyPr wrap="none" rtlCol="0">
            <a:spAutoFit/>
          </a:bodyPr>
          <a:lstStyle/>
          <a:p>
            <a:r>
              <a:rPr lang="en-US" sz="3200" dirty="0" smtClean="0">
                <a:solidFill>
                  <a:schemeClr val="bg1"/>
                </a:solidFill>
              </a:rPr>
              <a:t>Questions?</a:t>
            </a:r>
            <a:endParaRPr lang="en-US" sz="32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 name="Text Box 1026"/>
          <p:cNvSpPr txBox="1">
            <a:spLocks noChangeArrowheads="1"/>
          </p:cNvSpPr>
          <p:nvPr/>
        </p:nvSpPr>
        <p:spPr bwMode="auto">
          <a:xfrm>
            <a:off x="0" y="0"/>
            <a:ext cx="9144000" cy="7043738"/>
          </a:xfrm>
          <a:prstGeom prst="rect">
            <a:avLst/>
          </a:prstGeom>
          <a:solidFill>
            <a:srgbClr val="000000"/>
          </a:solidFill>
          <a:ln w="9525">
            <a:noFill/>
            <a:round/>
            <a:headEnd/>
            <a:tailEnd/>
          </a:ln>
          <a:effectLst/>
        </p:spPr>
        <p:txBody>
          <a:bodyPr lIns="90000" tIns="46800" rIns="90000" bIns="46800">
            <a:prstTxWarp prst="textNoShape">
              <a:avLst/>
            </a:prstTxWarp>
            <a:spAutoFit/>
          </a:bodyPr>
          <a:lstStyle/>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a:p>
            <a:pPr defTabSz="457200">
              <a:buClr>
                <a:srgbClr val="000000"/>
              </a:buClr>
              <a:buSzPct val="100000"/>
              <a:buFont typeface="Times New Roman"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i="0" dirty="0">
              <a:solidFill>
                <a:srgbClr val="FFFFFF"/>
              </a:solidFill>
              <a:latin typeface="Times New Roman" charset="0"/>
              <a:ea typeface="DejaVu Sans" charset="0"/>
              <a:cs typeface="DejaVu Sans" charset="0"/>
            </a:endParaRPr>
          </a:p>
        </p:txBody>
      </p:sp>
      <p:pic>
        <p:nvPicPr>
          <p:cNvPr id="4" name="Picture 3" descr="keck-week.jpg"/>
          <p:cNvPicPr>
            <a:picLocks noChangeAspect="1"/>
          </p:cNvPicPr>
          <p:nvPr/>
        </p:nvPicPr>
        <p:blipFill>
          <a:blip r:embed="rId3"/>
          <a:stretch>
            <a:fillRect/>
          </a:stretch>
        </p:blipFill>
        <p:spPr>
          <a:xfrm>
            <a:off x="0" y="3545209"/>
            <a:ext cx="9157092" cy="3312791"/>
          </a:xfrm>
          <a:prstGeom prst="rect">
            <a:avLst/>
          </a:prstGeom>
        </p:spPr>
      </p:pic>
      <p:sp>
        <p:nvSpPr>
          <p:cNvPr id="10" name="TextBox 9"/>
          <p:cNvSpPr txBox="1"/>
          <p:nvPr/>
        </p:nvSpPr>
        <p:spPr>
          <a:xfrm>
            <a:off x="1846138" y="484479"/>
            <a:ext cx="5865787" cy="2923878"/>
          </a:xfrm>
          <a:prstGeom prst="rect">
            <a:avLst/>
          </a:prstGeom>
          <a:noFill/>
        </p:spPr>
        <p:txBody>
          <a:bodyPr wrap="square" rtlCol="0">
            <a:spAutoFit/>
          </a:bodyPr>
          <a:lstStyle/>
          <a:p>
            <a:r>
              <a:rPr lang="en-US" sz="2400" dirty="0" smtClean="0">
                <a:solidFill>
                  <a:schemeClr val="bg1">
                    <a:lumMod val="85000"/>
                  </a:schemeClr>
                </a:solidFill>
              </a:rPr>
              <a:t>So, you want to write a Keck proposal?</a:t>
            </a:r>
          </a:p>
          <a:p>
            <a:endParaRPr lang="en-US" sz="1600" dirty="0" smtClean="0">
              <a:solidFill>
                <a:schemeClr val="bg1">
                  <a:lumMod val="85000"/>
                </a:schemeClr>
              </a:solidFill>
            </a:endParaRPr>
          </a:p>
          <a:p>
            <a:r>
              <a:rPr lang="en-US" sz="2400" u="sng" dirty="0" smtClean="0">
                <a:solidFill>
                  <a:schemeClr val="bg1">
                    <a:lumMod val="85000"/>
                  </a:schemeClr>
                </a:solidFill>
              </a:rPr>
              <a:t>Throughout this talk:</a:t>
            </a:r>
          </a:p>
          <a:p>
            <a:r>
              <a:rPr lang="en-US" sz="2400" dirty="0" smtClean="0">
                <a:solidFill>
                  <a:schemeClr val="bg1">
                    <a:lumMod val="85000"/>
                  </a:schemeClr>
                </a:solidFill>
              </a:rPr>
              <a:t>-  The Swinburne proposal process</a:t>
            </a:r>
          </a:p>
          <a:p>
            <a:r>
              <a:rPr lang="en-US" sz="2400" dirty="0" smtClean="0">
                <a:solidFill>
                  <a:schemeClr val="bg1">
                    <a:lumMod val="85000"/>
                  </a:schemeClr>
                </a:solidFill>
              </a:rPr>
              <a:t>-  Keck instrument info</a:t>
            </a:r>
          </a:p>
          <a:p>
            <a:r>
              <a:rPr lang="en-US" sz="2400" dirty="0" smtClean="0">
                <a:solidFill>
                  <a:schemeClr val="bg1">
                    <a:lumMod val="85000"/>
                  </a:schemeClr>
                </a:solidFill>
              </a:rPr>
              <a:t>-  New proposal items starting this semester</a:t>
            </a:r>
          </a:p>
          <a:p>
            <a:r>
              <a:rPr lang="en-US" sz="2400" dirty="0" smtClean="0">
                <a:solidFill>
                  <a:schemeClr val="bg1">
                    <a:lumMod val="85000"/>
                  </a:schemeClr>
                </a:solidFill>
              </a:rPr>
              <a:t>-  Things to consider</a:t>
            </a:r>
          </a:p>
          <a:p>
            <a:r>
              <a:rPr lang="en-US" sz="2400" dirty="0" smtClean="0">
                <a:solidFill>
                  <a:schemeClr val="bg1">
                    <a:lumMod val="85000"/>
                  </a:schemeClr>
                </a:solidFill>
              </a:rPr>
              <a:t>-  Some tips for success</a:t>
            </a:r>
            <a:endParaRPr lang="en-US" sz="2400" dirty="0">
              <a:solidFill>
                <a:schemeClr val="bg1">
                  <a:lumMod val="85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5" descr="C:\keck_prime.jpg"/>
          <p:cNvPicPr>
            <a:picLocks noChangeAspect="1" noChangeArrowheads="1"/>
          </p:cNvPicPr>
          <p:nvPr/>
        </p:nvPicPr>
        <p:blipFill>
          <a:blip r:embed="rId3"/>
          <a:srcRect/>
          <a:stretch>
            <a:fillRect/>
          </a:stretch>
        </p:blipFill>
        <p:spPr bwMode="auto">
          <a:xfrm>
            <a:off x="0" y="-65088"/>
            <a:ext cx="9144000" cy="6986588"/>
          </a:xfrm>
          <a:prstGeom prst="rect">
            <a:avLst/>
          </a:prstGeom>
          <a:noFill/>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bg1"/>
                </a:solidFill>
                <a:ea typeface="Dotum" pitchFamily="34" charset="-127"/>
                <a:cs typeface="Tahoma" charset="0"/>
              </a:rPr>
              <a:t>How NOT to write a Keck proposal</a:t>
            </a:r>
            <a:endParaRPr lang="en-US" sz="2800" b="1" i="0" dirty="0">
              <a:solidFill>
                <a:schemeClr val="bg1"/>
              </a:solidFill>
              <a:ea typeface="Dotum" pitchFamily="34" charset="-127"/>
              <a:cs typeface="Tahoma" charset="0"/>
            </a:endParaRPr>
          </a:p>
        </p:txBody>
      </p:sp>
      <p:sp>
        <p:nvSpPr>
          <p:cNvPr id="4" name="TextBox 3"/>
          <p:cNvSpPr txBox="1"/>
          <p:nvPr/>
        </p:nvSpPr>
        <p:spPr>
          <a:xfrm>
            <a:off x="2697210" y="4854515"/>
            <a:ext cx="3702306" cy="461665"/>
          </a:xfrm>
          <a:prstGeom prst="rect">
            <a:avLst/>
          </a:prstGeom>
          <a:noFill/>
        </p:spPr>
        <p:txBody>
          <a:bodyPr wrap="none" rtlCol="0">
            <a:spAutoFit/>
          </a:bodyPr>
          <a:lstStyle/>
          <a:p>
            <a:r>
              <a:rPr lang="en-US" sz="2400" dirty="0" smtClean="0"/>
              <a:t>Big </a:t>
            </a:r>
            <a:r>
              <a:rPr lang="en-US" sz="2400" i="1" dirty="0" smtClean="0"/>
              <a:t>(expensive) </a:t>
            </a:r>
            <a:r>
              <a:rPr lang="en-US" sz="2400" dirty="0" smtClean="0"/>
              <a:t>light buckets</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timer.jpg"/>
          <p:cNvPicPr>
            <a:picLocks noChangeAspect="1"/>
          </p:cNvPicPr>
          <p:nvPr/>
        </p:nvPicPr>
        <p:blipFill>
          <a:blip r:embed="rId3">
            <a:lum bright="-19000"/>
          </a:blip>
          <a:stretch>
            <a:fillRect/>
          </a:stretch>
        </p:blipFill>
        <p:spPr>
          <a:xfrm>
            <a:off x="0" y="0"/>
            <a:ext cx="9155784" cy="6858000"/>
          </a:xfrm>
          <a:prstGeom prst="rect">
            <a:avLst/>
          </a:prstGeom>
        </p:spPr>
      </p:pic>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chemeClr val="bg1"/>
                </a:solidFill>
                <a:ea typeface="Dotum" pitchFamily="34" charset="-127"/>
                <a:cs typeface="Tahoma" charset="0"/>
              </a:rPr>
              <a:t>How NOT to write a Keck proposal</a:t>
            </a:r>
            <a:endParaRPr lang="en-US" sz="2800" b="1" i="0" dirty="0">
              <a:solidFill>
                <a:schemeClr val="bg1"/>
              </a:solidFill>
              <a:ea typeface="Dotum" pitchFamily="34" charset="-127"/>
              <a:cs typeface="Tahoma" charset="0"/>
            </a:endParaRPr>
          </a:p>
        </p:txBody>
      </p:sp>
      <p:sp>
        <p:nvSpPr>
          <p:cNvPr id="11" name="TextBox 10"/>
          <p:cNvSpPr txBox="1"/>
          <p:nvPr/>
        </p:nvSpPr>
        <p:spPr>
          <a:xfrm>
            <a:off x="228961" y="1652013"/>
            <a:ext cx="5414239" cy="553998"/>
          </a:xfrm>
          <a:prstGeom prst="rect">
            <a:avLst/>
          </a:prstGeom>
          <a:noFill/>
        </p:spPr>
        <p:txBody>
          <a:bodyPr wrap="square" rtlCol="0">
            <a:spAutoFit/>
          </a:bodyPr>
          <a:lstStyle/>
          <a:p>
            <a:r>
              <a:rPr lang="en-US" sz="3000" i="1" dirty="0" smtClean="0">
                <a:solidFill>
                  <a:srgbClr val="FFFFFF"/>
                </a:solidFill>
              </a:rPr>
              <a:t>High-risk, high-impact science?</a:t>
            </a:r>
            <a:endParaRPr lang="en-US" sz="3000" i="1" dirty="0">
              <a:solidFill>
                <a:srgbClr val="FFFFFF"/>
              </a:solidFill>
            </a:endParaRPr>
          </a:p>
        </p:txBody>
      </p:sp>
      <p:sp>
        <p:nvSpPr>
          <p:cNvPr id="12" name="TextBox 11"/>
          <p:cNvSpPr txBox="1"/>
          <p:nvPr/>
        </p:nvSpPr>
        <p:spPr>
          <a:xfrm>
            <a:off x="3130313" y="4648382"/>
            <a:ext cx="4990008" cy="646331"/>
          </a:xfrm>
          <a:prstGeom prst="rect">
            <a:avLst/>
          </a:prstGeom>
          <a:noFill/>
        </p:spPr>
        <p:txBody>
          <a:bodyPr wrap="none" rtlCol="0">
            <a:spAutoFit/>
          </a:bodyPr>
          <a:lstStyle/>
          <a:p>
            <a:r>
              <a:rPr lang="en-US" sz="3600" i="1" dirty="0" smtClean="0">
                <a:solidFill>
                  <a:srgbClr val="FFFFFF"/>
                </a:solidFill>
                <a:latin typeface="Book Antiqua"/>
                <a:cs typeface="Book Antiqua"/>
              </a:rPr>
              <a:t>9.25hr = $3 per second…</a:t>
            </a:r>
            <a:endParaRPr lang="en-US" sz="3600" i="1" dirty="0">
              <a:solidFill>
                <a:srgbClr val="FFFFFF"/>
              </a:solidFill>
              <a:latin typeface="Book Antiqua"/>
              <a:cs typeface="Book Antiqua"/>
            </a:endParaRPr>
          </a:p>
        </p:txBody>
      </p:sp>
      <p:sp>
        <p:nvSpPr>
          <p:cNvPr id="14" name="TextBox 13"/>
          <p:cNvSpPr txBox="1"/>
          <p:nvPr/>
        </p:nvSpPr>
        <p:spPr>
          <a:xfrm>
            <a:off x="2545053" y="5538776"/>
            <a:ext cx="5522716" cy="523220"/>
          </a:xfrm>
          <a:prstGeom prst="rect">
            <a:avLst/>
          </a:prstGeom>
          <a:noFill/>
        </p:spPr>
        <p:txBody>
          <a:bodyPr wrap="none" rtlCol="0">
            <a:spAutoFit/>
          </a:bodyPr>
          <a:lstStyle/>
          <a:p>
            <a:r>
              <a:rPr lang="en-US" sz="2800" dirty="0" smtClean="0">
                <a:solidFill>
                  <a:srgbClr val="FFFFFF"/>
                </a:solidFill>
              </a:rPr>
              <a:t> (and your) reputation is on the line</a:t>
            </a:r>
            <a:endParaRPr lang="en-US" sz="2800" dirty="0">
              <a:solidFill>
                <a:srgbClr val="FFFFFF"/>
              </a:solidFill>
            </a:endParaRPr>
          </a:p>
        </p:txBody>
      </p:sp>
      <p:sp>
        <p:nvSpPr>
          <p:cNvPr id="15" name="TextBox 14"/>
          <p:cNvSpPr txBox="1"/>
          <p:nvPr/>
        </p:nvSpPr>
        <p:spPr>
          <a:xfrm>
            <a:off x="3518279" y="3145381"/>
            <a:ext cx="5528476" cy="584776"/>
          </a:xfrm>
          <a:prstGeom prst="rect">
            <a:avLst/>
          </a:prstGeom>
          <a:noFill/>
        </p:spPr>
        <p:txBody>
          <a:bodyPr wrap="none" rtlCol="0">
            <a:spAutoFit/>
          </a:bodyPr>
          <a:lstStyle/>
          <a:p>
            <a:r>
              <a:rPr lang="en-US" sz="3200" dirty="0" smtClean="0">
                <a:solidFill>
                  <a:srgbClr val="FFFFFF"/>
                </a:solidFill>
                <a:latin typeface="Copperplate Gothic Light"/>
                <a:cs typeface="Copperplate Gothic Light"/>
              </a:rPr>
              <a:t>Break-through science?</a:t>
            </a:r>
            <a:endParaRPr lang="en-US" sz="3200" dirty="0">
              <a:solidFill>
                <a:srgbClr val="FFFFFF"/>
              </a:solidFill>
              <a:latin typeface="Copperplate Gothic Light"/>
              <a:cs typeface="Copperplate Gothic Light"/>
            </a:endParaRPr>
          </a:p>
        </p:txBody>
      </p:sp>
      <p:sp>
        <p:nvSpPr>
          <p:cNvPr id="18" name="TextBox 17"/>
          <p:cNvSpPr txBox="1"/>
          <p:nvPr/>
        </p:nvSpPr>
        <p:spPr>
          <a:xfrm>
            <a:off x="2841193" y="3730157"/>
            <a:ext cx="4030370" cy="830997"/>
          </a:xfrm>
          <a:prstGeom prst="rect">
            <a:avLst/>
          </a:prstGeom>
          <a:noFill/>
        </p:spPr>
        <p:txBody>
          <a:bodyPr wrap="none" rtlCol="0">
            <a:spAutoFit/>
          </a:bodyPr>
          <a:lstStyle/>
          <a:p>
            <a:r>
              <a:rPr lang="en-US" sz="4800" dirty="0" smtClean="0">
                <a:solidFill>
                  <a:srgbClr val="FFFFFF"/>
                </a:solidFill>
                <a:latin typeface="Times New Roman"/>
                <a:cs typeface="Times New Roman"/>
              </a:rPr>
              <a:t>or           paper?</a:t>
            </a:r>
            <a:endParaRPr lang="en-US" sz="4800" dirty="0">
              <a:solidFill>
                <a:srgbClr val="FFFFFF"/>
              </a:solidFill>
              <a:latin typeface="Times New Roman"/>
              <a:cs typeface="Times New Roman"/>
            </a:endParaRPr>
          </a:p>
        </p:txBody>
      </p:sp>
      <p:pic>
        <p:nvPicPr>
          <p:cNvPr id="17" name="Picture 16" descr="nature_logo.gif"/>
          <p:cNvPicPr>
            <a:picLocks noChangeAspect="1"/>
          </p:cNvPicPr>
          <p:nvPr/>
        </p:nvPicPr>
        <p:blipFill>
          <a:blip r:embed="rId4">
            <a:clrChange>
              <a:clrFrom>
                <a:srgbClr val="FFFFFF"/>
              </a:clrFrom>
              <a:clrTo>
                <a:srgbClr val="FFFFFF">
                  <a:alpha val="0"/>
                </a:srgbClr>
              </a:clrTo>
            </a:clrChange>
          </a:blip>
          <a:stretch>
            <a:fillRect/>
          </a:stretch>
        </p:blipFill>
        <p:spPr>
          <a:xfrm>
            <a:off x="3542899" y="4014000"/>
            <a:ext cx="1477565" cy="424800"/>
          </a:xfrm>
          <a:prstGeom prst="rect">
            <a:avLst/>
          </a:prstGeom>
        </p:spPr>
      </p:pic>
      <p:pic>
        <p:nvPicPr>
          <p:cNvPr id="19" name="Picture 18" descr="scienc.gif"/>
          <p:cNvPicPr>
            <a:picLocks noChangeAspect="1"/>
          </p:cNvPicPr>
          <p:nvPr/>
        </p:nvPicPr>
        <p:blipFill>
          <a:blip r:embed="rId5">
            <a:clrChange>
              <a:clrFrom>
                <a:srgbClr val="FFFFFF"/>
              </a:clrFrom>
              <a:clrTo>
                <a:srgbClr val="FFFFFF">
                  <a:alpha val="0"/>
                </a:srgbClr>
              </a:clrTo>
            </a:clrChange>
          </a:blip>
          <a:stretch>
            <a:fillRect/>
          </a:stretch>
        </p:blipFill>
        <p:spPr>
          <a:xfrm>
            <a:off x="719061" y="3960000"/>
            <a:ext cx="2119091" cy="504000"/>
          </a:xfrm>
          <a:prstGeom prst="rect">
            <a:avLst/>
          </a:prstGeom>
        </p:spPr>
      </p:pic>
      <p:pic>
        <p:nvPicPr>
          <p:cNvPr id="20" name="Picture 19" descr="SUT.png"/>
          <p:cNvPicPr>
            <a:picLocks noChangeAspect="1"/>
          </p:cNvPicPr>
          <p:nvPr/>
        </p:nvPicPr>
        <p:blipFill>
          <a:blip r:embed="rId6"/>
          <a:stretch>
            <a:fillRect/>
          </a:stretch>
        </p:blipFill>
        <p:spPr>
          <a:xfrm>
            <a:off x="580921" y="5356268"/>
            <a:ext cx="1990317" cy="995159"/>
          </a:xfrm>
          <a:prstGeom prst="rect">
            <a:avLst/>
          </a:prstGeom>
        </p:spPr>
      </p:pic>
      <p:sp>
        <p:nvSpPr>
          <p:cNvPr id="13" name="TextBox 12"/>
          <p:cNvSpPr txBox="1"/>
          <p:nvPr/>
        </p:nvSpPr>
        <p:spPr>
          <a:xfrm>
            <a:off x="1501828" y="2456822"/>
            <a:ext cx="7504486" cy="523220"/>
          </a:xfrm>
          <a:prstGeom prst="rect">
            <a:avLst/>
          </a:prstGeom>
          <a:noFill/>
        </p:spPr>
        <p:txBody>
          <a:bodyPr wrap="square" rtlCol="0">
            <a:spAutoFit/>
          </a:bodyPr>
          <a:lstStyle/>
          <a:p>
            <a:r>
              <a:rPr lang="en-US" sz="2800" i="1" dirty="0" smtClean="0">
                <a:solidFill>
                  <a:srgbClr val="FFFFFF"/>
                </a:solidFill>
                <a:latin typeface="Andale Mono"/>
                <a:cs typeface="Andale Mono"/>
              </a:rPr>
              <a:t>Typically 1 or 2 night proposals </a:t>
            </a:r>
            <a:endParaRPr lang="en-US" sz="2800" i="1" dirty="0">
              <a:solidFill>
                <a:srgbClr val="FFFFFF"/>
              </a:solidFill>
              <a:latin typeface="Andale Mono"/>
              <a:cs typeface="Andale Mon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sp>
        <p:nvSpPr>
          <p:cNvPr id="9" name="TextBox 8"/>
          <p:cNvSpPr txBox="1"/>
          <p:nvPr/>
        </p:nvSpPr>
        <p:spPr>
          <a:xfrm>
            <a:off x="1950894" y="6363701"/>
            <a:ext cx="5355515" cy="369332"/>
          </a:xfrm>
          <a:prstGeom prst="rect">
            <a:avLst/>
          </a:prstGeom>
          <a:noFill/>
        </p:spPr>
        <p:txBody>
          <a:bodyPr wrap="none" rtlCol="0">
            <a:spAutoFit/>
          </a:bodyPr>
          <a:lstStyle/>
          <a:p>
            <a:r>
              <a:rPr lang="en-US" dirty="0" smtClean="0">
                <a:solidFill>
                  <a:srgbClr val="000000"/>
                </a:solidFill>
              </a:rPr>
              <a:t>http://astronomy.swin.edu.au/research/keck/cfp.html</a:t>
            </a:r>
            <a:endParaRPr lang="en-US" dirty="0">
              <a:solidFill>
                <a:srgbClr val="000000"/>
              </a:solidFill>
            </a:endParaRPr>
          </a:p>
        </p:txBody>
      </p:sp>
      <p:pic>
        <p:nvPicPr>
          <p:cNvPr id="11" name="Picture 10" descr="Screen shot 2013-03-04 at 4.54.50 PM.png"/>
          <p:cNvPicPr>
            <a:picLocks noChangeAspect="1"/>
          </p:cNvPicPr>
          <p:nvPr/>
        </p:nvPicPr>
        <p:blipFill>
          <a:blip r:embed="rId3"/>
          <a:stretch>
            <a:fillRect/>
          </a:stretch>
        </p:blipFill>
        <p:spPr>
          <a:xfrm>
            <a:off x="0" y="822289"/>
            <a:ext cx="9144000" cy="56062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9"/>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Rectangle 7"/>
          <p:cNvSpPr/>
          <p:nvPr/>
        </p:nvSpPr>
        <p:spPr>
          <a:xfrm>
            <a:off x="4872177" y="883821"/>
            <a:ext cx="3520600" cy="52834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a:spLocks noChangeArrowheads="1"/>
          </p:cNvSpPr>
          <p:nvPr/>
        </p:nvSpPr>
        <p:spPr bwMode="auto">
          <a:xfrm>
            <a:off x="457200" y="228600"/>
            <a:ext cx="8229600" cy="563563"/>
          </a:xfrm>
          <a:prstGeom prst="rect">
            <a:avLst/>
          </a:prstGeom>
          <a:noFill/>
          <a:ln w="9525">
            <a:noFill/>
            <a:miter lim="800000"/>
            <a:headEnd/>
            <a:tailEnd/>
          </a:ln>
          <a:effectLst/>
        </p:spPr>
        <p:txBody>
          <a:bodyPr anchor="ctr">
            <a:prstTxWarp prst="textNoShape">
              <a:avLst/>
            </a:prstTxWarp>
          </a:bodyPr>
          <a:lstStyle/>
          <a:p>
            <a:r>
              <a:rPr lang="en-US" sz="2800" b="1" dirty="0" smtClean="0">
                <a:solidFill>
                  <a:srgbClr val="1F497D"/>
                </a:solidFill>
                <a:ea typeface="Dotum" pitchFamily="34" charset="-127"/>
                <a:cs typeface="Tahoma" charset="0"/>
              </a:rPr>
              <a:t>How NOT to write a Keck proposal</a:t>
            </a:r>
            <a:endParaRPr lang="en-US" sz="2800" b="1" i="0" dirty="0">
              <a:solidFill>
                <a:srgbClr val="1F497D"/>
              </a:solidFill>
              <a:ea typeface="Dotum" pitchFamily="34" charset="-127"/>
              <a:cs typeface="Tahoma" charset="0"/>
            </a:endParaRPr>
          </a:p>
        </p:txBody>
      </p:sp>
      <p:pic>
        <p:nvPicPr>
          <p:cNvPr id="4" name="Picture 3" descr="PP.pdf"/>
          <p:cNvPicPr>
            <a:picLocks noChangeAspect="1"/>
          </p:cNvPicPr>
          <p:nvPr/>
        </p:nvPicPr>
        <p:blipFill>
          <a:blip r:embed="rId3"/>
          <a:srcRect l="12935" t="11551" r="13847" b="12745"/>
          <a:stretch>
            <a:fillRect/>
          </a:stretch>
        </p:blipFill>
        <p:spPr>
          <a:xfrm>
            <a:off x="5003107" y="1335592"/>
            <a:ext cx="3167925" cy="4635288"/>
          </a:xfrm>
          <a:prstGeom prst="rect">
            <a:avLst/>
          </a:prstGeom>
        </p:spPr>
      </p:pic>
      <p:sp>
        <p:nvSpPr>
          <p:cNvPr id="9" name="TextBox 8"/>
          <p:cNvSpPr txBox="1"/>
          <p:nvPr/>
        </p:nvSpPr>
        <p:spPr>
          <a:xfrm>
            <a:off x="1950894" y="6363701"/>
            <a:ext cx="5473073" cy="369332"/>
          </a:xfrm>
          <a:prstGeom prst="rect">
            <a:avLst/>
          </a:prstGeom>
          <a:noFill/>
        </p:spPr>
        <p:txBody>
          <a:bodyPr wrap="none" rtlCol="0">
            <a:spAutoFit/>
          </a:bodyPr>
          <a:lstStyle/>
          <a:p>
            <a:r>
              <a:rPr lang="en-US" b="1" dirty="0" smtClean="0"/>
              <a:t>http://astronomy.swin.edu.au/research/keck/cfp.html</a:t>
            </a:r>
            <a:endParaRPr lang="en-US" b="1" dirty="0"/>
          </a:p>
        </p:txBody>
      </p:sp>
      <p:sp>
        <p:nvSpPr>
          <p:cNvPr id="5" name="TextBox 4"/>
          <p:cNvSpPr txBox="1"/>
          <p:nvPr/>
        </p:nvSpPr>
        <p:spPr>
          <a:xfrm>
            <a:off x="680848" y="2697371"/>
            <a:ext cx="3481016" cy="1200329"/>
          </a:xfrm>
          <a:prstGeom prst="rect">
            <a:avLst/>
          </a:prstGeom>
          <a:noFill/>
        </p:spPr>
        <p:txBody>
          <a:bodyPr wrap="none" rtlCol="0">
            <a:spAutoFit/>
          </a:bodyPr>
          <a:lstStyle/>
          <a:p>
            <a:r>
              <a:rPr lang="en-US" b="1" dirty="0" smtClean="0">
                <a:solidFill>
                  <a:schemeClr val="tx2"/>
                </a:solidFill>
              </a:rPr>
              <a:t>Policies and Procedures document</a:t>
            </a:r>
          </a:p>
          <a:p>
            <a:pPr>
              <a:buFont typeface="Arial"/>
              <a:buChar char="•"/>
            </a:pPr>
            <a:r>
              <a:rPr lang="en-US" b="1" dirty="0" smtClean="0">
                <a:solidFill>
                  <a:schemeClr val="accent1"/>
                </a:solidFill>
              </a:rPr>
              <a:t> Read it</a:t>
            </a:r>
          </a:p>
          <a:p>
            <a:pPr>
              <a:buFont typeface="Arial"/>
              <a:buChar char="•"/>
            </a:pPr>
            <a:r>
              <a:rPr lang="en-US" b="1" dirty="0" smtClean="0">
                <a:solidFill>
                  <a:schemeClr val="accent1"/>
                </a:solidFill>
              </a:rPr>
              <a:t> Know it</a:t>
            </a:r>
          </a:p>
          <a:p>
            <a:pPr>
              <a:buFont typeface="Arial"/>
              <a:buChar char="•"/>
            </a:pPr>
            <a:r>
              <a:rPr lang="en-US" b="1" dirty="0" smtClean="0">
                <a:solidFill>
                  <a:schemeClr val="accent1"/>
                </a:solidFill>
              </a:rPr>
              <a:t> Live it</a:t>
            </a:r>
            <a:endParaRPr lang="en-US" b="1" dirty="0">
              <a:solidFill>
                <a:schemeClr val="accent1"/>
              </a:solidFill>
            </a:endParaRPr>
          </a:p>
        </p:txBody>
      </p:sp>
      <p:pic>
        <p:nvPicPr>
          <p:cNvPr id="6" name="Picture 5" descr="PP.pdf"/>
          <p:cNvPicPr>
            <a:picLocks noChangeAspect="1"/>
          </p:cNvPicPr>
          <p:nvPr/>
        </p:nvPicPr>
        <p:blipFill>
          <a:blip r:embed="rId4"/>
          <a:srcRect l="12935" t="66412" r="13847" b="19801"/>
          <a:stretch>
            <a:fillRect/>
          </a:stretch>
        </p:blipFill>
        <p:spPr>
          <a:xfrm>
            <a:off x="353848" y="2529881"/>
            <a:ext cx="8332952" cy="2220517"/>
          </a:xfrm>
          <a:prstGeom prst="rect">
            <a:avLst/>
          </a:prstGeom>
          <a:solidFill>
            <a:schemeClr val="bg1"/>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1432</TotalTime>
  <Words>1922</Words>
  <Application>Microsoft Macintosh PowerPoint</Application>
  <PresentationFormat>On-screen Show (4:3)</PresentationFormat>
  <Paragraphs>333</Paragraphs>
  <Slides>47</Slides>
  <Notes>47</Notes>
  <HiddenSlides>0</HiddenSlides>
  <MMClips>0</MMClips>
  <ScaleCrop>false</ScaleCrop>
  <HeadingPairs>
    <vt:vector size="4" baseType="variant">
      <vt:variant>
        <vt:lpstr>Design Template</vt:lpstr>
      </vt:variant>
      <vt:variant>
        <vt:i4>1</vt:i4>
      </vt:variant>
      <vt:variant>
        <vt:lpstr>Slide Titles</vt:lpstr>
      </vt:variant>
      <vt:variant>
        <vt:i4>47</vt:i4>
      </vt:variant>
    </vt:vector>
  </HeadingPairs>
  <TitlesOfParts>
    <vt:vector size="4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vector>
  </TitlesOfParts>
  <Company>Swinburne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Swinburne University</dc:creator>
  <cp:lastModifiedBy>Swinburne University</cp:lastModifiedBy>
  <cp:revision>323</cp:revision>
  <dcterms:created xsi:type="dcterms:W3CDTF">2013-03-06T06:26:06Z</dcterms:created>
  <dcterms:modified xsi:type="dcterms:W3CDTF">2013-03-06T06:34:17Z</dcterms:modified>
</cp:coreProperties>
</file>